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7" r:id="rId14"/>
    <p:sldId id="268" r:id="rId15"/>
    <p:sldId id="269" r:id="rId16"/>
    <p:sldId id="284" r:id="rId17"/>
    <p:sldId id="275" r:id="rId18"/>
    <p:sldId id="282" r:id="rId19"/>
    <p:sldId id="273" r:id="rId20"/>
    <p:sldId id="276" r:id="rId21"/>
    <p:sldId id="280" r:id="rId22"/>
    <p:sldId id="281" r:id="rId23"/>
    <p:sldId id="272" r:id="rId24"/>
    <p:sldId id="271" r:id="rId25"/>
    <p:sldId id="291" r:id="rId26"/>
    <p:sldId id="294" r:id="rId27"/>
    <p:sldId id="296" r:id="rId28"/>
    <p:sldId id="285" r:id="rId29"/>
    <p:sldId id="287" r:id="rId30"/>
    <p:sldId id="292" r:id="rId31"/>
    <p:sldId id="289" r:id="rId32"/>
    <p:sldId id="290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A4"/>
    <a:srgbClr val="1D3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4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0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9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1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49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8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7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8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63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9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2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4exchangerate.herokuapp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4exchangerate.herokuapp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xchangerate.host/#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9F6AA32-13C2-415E-B4CB-5A6D2336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1CCD3-A598-48B8-9BB6-E0E2DFE91B97}"/>
              </a:ext>
            </a:extLst>
          </p:cNvPr>
          <p:cNvSpPr txBox="1"/>
          <p:nvPr/>
        </p:nvSpPr>
        <p:spPr>
          <a:xfrm>
            <a:off x="5695950" y="857250"/>
            <a:ext cx="5742278" cy="156966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bg1">
                    <a:lumMod val="7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BDAT 1004 Data Programming</a:t>
            </a:r>
          </a:p>
          <a:p>
            <a:r>
              <a:rPr lang="en-CA" sz="3200" b="1" dirty="0">
                <a:solidFill>
                  <a:schemeClr val="bg1">
                    <a:lumMod val="7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Final Group Project</a:t>
            </a:r>
          </a:p>
          <a:p>
            <a:r>
              <a:rPr lang="en-CA" sz="3200" b="1" dirty="0">
                <a:solidFill>
                  <a:schemeClr val="bg1">
                    <a:lumMod val="7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Group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BF9FB6-E206-4B07-95FE-DF9150BCC8B1}"/>
              </a:ext>
            </a:extLst>
          </p:cNvPr>
          <p:cNvSpPr txBox="1"/>
          <p:nvPr/>
        </p:nvSpPr>
        <p:spPr>
          <a:xfrm>
            <a:off x="5695950" y="4554916"/>
            <a:ext cx="6380273" cy="107721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CA" sz="3200" b="1" dirty="0">
                <a:solidFill>
                  <a:schemeClr val="bg1">
                    <a:lumMod val="7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Bhavya Rastogi, Parbhjoyt Singh &amp; </a:t>
            </a:r>
          </a:p>
          <a:p>
            <a:r>
              <a:rPr lang="en-CA" sz="3200" b="1" dirty="0">
                <a:solidFill>
                  <a:schemeClr val="bg1">
                    <a:lumMod val="7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Shubham Chawla</a:t>
            </a:r>
          </a:p>
        </p:txBody>
      </p:sp>
    </p:spTree>
    <p:extLst>
      <p:ext uri="{BB962C8B-B14F-4D97-AF65-F5344CB8AC3E}">
        <p14:creationId xmlns:p14="http://schemas.microsoft.com/office/powerpoint/2010/main" val="337169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6000">
              <a:schemeClr val="accent4">
                <a:lumMod val="7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4E7131-7C7B-41E5-9406-6FF1E188F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08" y="932480"/>
            <a:ext cx="11400183" cy="5515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C1514-E7D1-46B5-A7E6-83B8677C69CC}"/>
              </a:ext>
            </a:extLst>
          </p:cNvPr>
          <p:cNvSpPr txBox="1"/>
          <p:nvPr/>
        </p:nvSpPr>
        <p:spPr>
          <a:xfrm>
            <a:off x="3264030" y="250008"/>
            <a:ext cx="6464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Database – Mongo DB Atlas Dashboard</a:t>
            </a:r>
            <a:endParaRPr lang="en-CA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97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6000">
              <a:schemeClr val="accent4">
                <a:lumMod val="7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DC3B70-9A64-4E81-B2C6-053105BC69AE}"/>
              </a:ext>
            </a:extLst>
          </p:cNvPr>
          <p:cNvSpPr txBox="1"/>
          <p:nvPr/>
        </p:nvSpPr>
        <p:spPr>
          <a:xfrm>
            <a:off x="3499702" y="296944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Collection View – Mongo DB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6A1E2-8449-4F61-85F7-12443368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4" y="986086"/>
            <a:ext cx="11249025" cy="5436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57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954CFA-5329-4255-9433-4BBB2450F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17" y="1753387"/>
            <a:ext cx="9979127" cy="34030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8311A-5FB4-4C65-895C-EBDFF12A52AE}"/>
              </a:ext>
            </a:extLst>
          </p:cNvPr>
          <p:cNvSpPr txBox="1"/>
          <p:nvPr/>
        </p:nvSpPr>
        <p:spPr>
          <a:xfrm>
            <a:off x="4171950" y="501134"/>
            <a:ext cx="3638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b="1" dirty="0">
                <a:latin typeface="Georgia Pro Light" panose="02040302050405020303" pitchFamily="18" charset="0"/>
                <a:cs typeface="Cascadia Code" panose="020B0609020000020004" pitchFamily="49" charset="0"/>
              </a:rPr>
              <a:t>Pymongo Code</a:t>
            </a:r>
            <a:endParaRPr lang="en-CA" sz="2800" b="1" dirty="0"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6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79FDFD-A485-4639-8FEF-E12364522F84}"/>
              </a:ext>
            </a:extLst>
          </p:cNvPr>
          <p:cNvSpPr txBox="1"/>
          <p:nvPr/>
        </p:nvSpPr>
        <p:spPr>
          <a:xfrm>
            <a:off x="946193" y="398106"/>
            <a:ext cx="10299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</a:rPr>
              <a:t>Pseudo Batch Process to acquire data and store it in MongoDB every 24 hours</a:t>
            </a:r>
          </a:p>
          <a:p>
            <a:endParaRPr lang="en-CA" sz="1600" dirty="0">
              <a:latin typeface="Georgia Pro Light" panose="020403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227D4-7DA5-4BC8-B982-FC6C0C993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93" y="1287659"/>
            <a:ext cx="10044030" cy="2796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8A2F9-24A4-49C8-9849-9950A44C9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93" y="4266107"/>
            <a:ext cx="10044030" cy="1458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99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1ACA9E-E32C-4265-922F-B3DA435BD6FD}"/>
              </a:ext>
            </a:extLst>
          </p:cNvPr>
          <p:cNvSpPr txBox="1"/>
          <p:nvPr/>
        </p:nvSpPr>
        <p:spPr>
          <a:xfrm>
            <a:off x="6387249" y="416293"/>
            <a:ext cx="4990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b="1" dirty="0">
                <a:latin typeface="Georgia Pro Light" panose="02040302050405020303" pitchFamily="18" charset="0"/>
                <a:cs typeface="Cascadia Code" panose="020B0609020000020004" pitchFamily="49" charset="0"/>
              </a:rPr>
              <a:t>Website Design – Flask</a:t>
            </a:r>
            <a:endParaRPr lang="en-CA" sz="2400" b="1" dirty="0"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0447E-7E52-4D07-B173-1EF1909A52E8}"/>
              </a:ext>
            </a:extLst>
          </p:cNvPr>
          <p:cNvSpPr txBox="1"/>
          <p:nvPr/>
        </p:nvSpPr>
        <p:spPr>
          <a:xfrm>
            <a:off x="6387249" y="1677971"/>
            <a:ext cx="53856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latin typeface="Georgia Pro Light" panose="02040302050405020303" pitchFamily="18" charset="0"/>
              </a:rPr>
              <a:t>Our website was created using Flask Framework.</a:t>
            </a:r>
          </a:p>
          <a:p>
            <a:endParaRPr lang="en-CA" sz="2400" b="1" dirty="0">
              <a:latin typeface="Georgia Pro Light" panose="02040302050405020303" pitchFamily="18" charset="0"/>
            </a:endParaRPr>
          </a:p>
          <a:p>
            <a:r>
              <a:rPr lang="en-CA" sz="2400" b="1" dirty="0">
                <a:latin typeface="Georgia Pro Light" panose="02040302050405020303" pitchFamily="18" charset="0"/>
              </a:rPr>
              <a:t>We used HTML, CSS and JS for creating our web structure and used Chart.js library for creating insightful visualizations.</a:t>
            </a:r>
          </a:p>
          <a:p>
            <a:endParaRPr lang="en-CA" sz="2400" b="1" dirty="0">
              <a:latin typeface="Georgia Pro Light" panose="02040302050405020303" pitchFamily="18" charset="0"/>
            </a:endParaRPr>
          </a:p>
          <a:p>
            <a:endParaRPr lang="en-CA" sz="2400" b="1" dirty="0">
              <a:latin typeface="Georgia Pro Light" panose="02040302050405020303" pitchFamily="18" charset="0"/>
            </a:endParaRPr>
          </a:p>
          <a:p>
            <a:endParaRPr lang="en-CA" sz="2400" b="1" dirty="0">
              <a:latin typeface="Georgia Pro Light" panose="02040302050405020303" pitchFamily="18" charset="0"/>
            </a:endParaRPr>
          </a:p>
          <a:p>
            <a:endParaRPr lang="en-CA" sz="2400" b="1" dirty="0">
              <a:latin typeface="Georgia Pro Light" panose="02040302050405020303" pitchFamily="18" charset="0"/>
            </a:endParaRPr>
          </a:p>
        </p:txBody>
      </p:sp>
      <p:pic>
        <p:nvPicPr>
          <p:cNvPr id="2054" name="Picture 6" descr="Flask SVG Vector Logos - Vector Logo Zone">
            <a:extLst>
              <a:ext uri="{FF2B5EF4-FFF2-40B4-BE49-F238E27FC236}">
                <a16:creationId xmlns:a16="http://schemas.microsoft.com/office/drawing/2014/main" id="{759B34A4-BED7-489D-9E96-F7F360B3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1" y="347960"/>
            <a:ext cx="2858655" cy="142932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5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B5426F-482B-4074-A203-9F2C2BEB0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778232E-C75B-4B3C-9201-81C07757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0086" y="335066"/>
            <a:ext cx="7441203" cy="601368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80682" h="6405386">
                <a:moveTo>
                  <a:pt x="7142118" y="6405352"/>
                </a:moveTo>
                <a:cubicBezTo>
                  <a:pt x="6967357" y="6404963"/>
                  <a:pt x="6748379" y="6401325"/>
                  <a:pt x="6552830" y="6396252"/>
                </a:cubicBezTo>
                <a:lnTo>
                  <a:pt x="987782" y="6365722"/>
                </a:lnTo>
                <a:lnTo>
                  <a:pt x="0" y="6336938"/>
                </a:lnTo>
                <a:lnTo>
                  <a:pt x="0" y="32372"/>
                </a:lnTo>
                <a:lnTo>
                  <a:pt x="157934" y="32797"/>
                </a:lnTo>
                <a:cubicBezTo>
                  <a:pt x="2047215" y="35779"/>
                  <a:pt x="4666218" y="0"/>
                  <a:pt x="6431319" y="0"/>
                </a:cubicBezTo>
                <a:cubicBezTo>
                  <a:pt x="6931382" y="30531"/>
                  <a:pt x="7288570" y="-1"/>
                  <a:pt x="7631470" y="30531"/>
                </a:cubicBezTo>
                <a:cubicBezTo>
                  <a:pt x="7736245" y="2096465"/>
                  <a:pt x="7655283" y="4971471"/>
                  <a:pt x="7560032" y="6274128"/>
                </a:cubicBezTo>
                <a:cubicBezTo>
                  <a:pt x="7551842" y="6434165"/>
                  <a:pt x="7558630" y="6381800"/>
                  <a:pt x="7394324" y="6402154"/>
                </a:cubicBezTo>
                <a:cubicBezTo>
                  <a:pt x="7335914" y="6404650"/>
                  <a:pt x="7246975" y="6405586"/>
                  <a:pt x="7142118" y="6405352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F160B5-A1CE-4576-8323-263FB7D1B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9246" y="762711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ACA9E-E32C-4265-922F-B3DA435BD6FD}"/>
              </a:ext>
            </a:extLst>
          </p:cNvPr>
          <p:cNvSpPr txBox="1"/>
          <p:nvPr/>
        </p:nvSpPr>
        <p:spPr>
          <a:xfrm>
            <a:off x="8151549" y="1407381"/>
            <a:ext cx="3330106" cy="2904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spc="100" dirty="0">
                <a:latin typeface="+mj-lt"/>
                <a:ea typeface="+mj-ea"/>
                <a:cs typeface="+mj-cs"/>
              </a:rPr>
              <a:t>Website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4384B-7292-44B5-9ECD-0E70D589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654" y="597925"/>
            <a:ext cx="3836631" cy="542542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366780-B46E-437C-812E-406B7500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7663" y="782008"/>
            <a:ext cx="4297875" cy="4329484"/>
          </a:xfrm>
          <a:custGeom>
            <a:avLst/>
            <a:gdLst>
              <a:gd name="connsiteX0" fmla="*/ 3063362 w 5358686"/>
              <a:gd name="connsiteY0" fmla="*/ 3429562 h 3905917"/>
              <a:gd name="connsiteX1" fmla="*/ 4752173 w 5358686"/>
              <a:gd name="connsiteY1" fmla="*/ 3086315 h 3905917"/>
              <a:gd name="connsiteX2" fmla="*/ 5358470 w 5358686"/>
              <a:gd name="connsiteY2" fmla="*/ 1525101 h 3905917"/>
              <a:gd name="connsiteX3" fmla="*/ 4960932 w 5358686"/>
              <a:gd name="connsiteY3" fmla="*/ 466701 h 3905917"/>
              <a:gd name="connsiteX4" fmla="*/ 932230 w 5358686"/>
              <a:gd name="connsiteY4" fmla="*/ 19557 h 3905917"/>
              <a:gd name="connsiteX5" fmla="*/ 62745 w 5358686"/>
              <a:gd name="connsiteY5" fmla="*/ 783491 h 3905917"/>
              <a:gd name="connsiteX6" fmla="*/ 230579 w 5358686"/>
              <a:gd name="connsiteY6" fmla="*/ 2939564 h 3905917"/>
              <a:gd name="connsiteX7" fmla="*/ 2493030 w 5358686"/>
              <a:gd name="connsiteY7" fmla="*/ 3459876 h 3905917"/>
              <a:gd name="connsiteX8" fmla="*/ 2539191 w 5358686"/>
              <a:gd name="connsiteY8" fmla="*/ 3905918 h 3905917"/>
              <a:gd name="connsiteX9" fmla="*/ 3063362 w 5358686"/>
              <a:gd name="connsiteY9" fmla="*/ 3429562 h 3905917"/>
              <a:gd name="connsiteX0" fmla="*/ 3495230 w 5358668"/>
              <a:gd name="connsiteY0" fmla="*/ 3367114 h 3905918"/>
              <a:gd name="connsiteX1" fmla="*/ 4752173 w 5358668"/>
              <a:gd name="connsiteY1" fmla="*/ 3086315 h 3905918"/>
              <a:gd name="connsiteX2" fmla="*/ 5358470 w 5358668"/>
              <a:gd name="connsiteY2" fmla="*/ 1525101 h 3905918"/>
              <a:gd name="connsiteX3" fmla="*/ 4960932 w 5358668"/>
              <a:gd name="connsiteY3" fmla="*/ 466701 h 3905918"/>
              <a:gd name="connsiteX4" fmla="*/ 932230 w 5358668"/>
              <a:gd name="connsiteY4" fmla="*/ 19557 h 3905918"/>
              <a:gd name="connsiteX5" fmla="*/ 62745 w 5358668"/>
              <a:gd name="connsiteY5" fmla="*/ 783491 h 3905918"/>
              <a:gd name="connsiteX6" fmla="*/ 230579 w 5358668"/>
              <a:gd name="connsiteY6" fmla="*/ 2939564 h 3905918"/>
              <a:gd name="connsiteX7" fmla="*/ 2493030 w 5358668"/>
              <a:gd name="connsiteY7" fmla="*/ 3459876 h 3905918"/>
              <a:gd name="connsiteX8" fmla="*/ 2539191 w 5358668"/>
              <a:gd name="connsiteY8" fmla="*/ 3905918 h 3905918"/>
              <a:gd name="connsiteX9" fmla="*/ 3495230 w 5358668"/>
              <a:gd name="connsiteY9" fmla="*/ 3367114 h 3905918"/>
              <a:gd name="connsiteX0" fmla="*/ 3573176 w 5436614"/>
              <a:gd name="connsiteY0" fmla="*/ 3367114 h 3905918"/>
              <a:gd name="connsiteX1" fmla="*/ 4830119 w 5436614"/>
              <a:gd name="connsiteY1" fmla="*/ 3086315 h 3905918"/>
              <a:gd name="connsiteX2" fmla="*/ 5436416 w 5436614"/>
              <a:gd name="connsiteY2" fmla="*/ 1525101 h 3905918"/>
              <a:gd name="connsiteX3" fmla="*/ 5038878 w 5436614"/>
              <a:gd name="connsiteY3" fmla="*/ 466701 h 3905918"/>
              <a:gd name="connsiteX4" fmla="*/ 1010176 w 5436614"/>
              <a:gd name="connsiteY4" fmla="*/ 19557 h 3905918"/>
              <a:gd name="connsiteX5" fmla="*/ 140691 w 5436614"/>
              <a:gd name="connsiteY5" fmla="*/ 783491 h 3905918"/>
              <a:gd name="connsiteX6" fmla="*/ 308525 w 5436614"/>
              <a:gd name="connsiteY6" fmla="*/ 2939564 h 3905918"/>
              <a:gd name="connsiteX7" fmla="*/ 3039861 w 5436614"/>
              <a:gd name="connsiteY7" fmla="*/ 3409918 h 3905918"/>
              <a:gd name="connsiteX8" fmla="*/ 2617137 w 5436614"/>
              <a:gd name="connsiteY8" fmla="*/ 3905918 h 3905918"/>
              <a:gd name="connsiteX9" fmla="*/ 3573176 w 5436614"/>
              <a:gd name="connsiteY9" fmla="*/ 3367114 h 3905918"/>
              <a:gd name="connsiteX0" fmla="*/ 3573176 w 5436614"/>
              <a:gd name="connsiteY0" fmla="*/ 3367114 h 3843470"/>
              <a:gd name="connsiteX1" fmla="*/ 4830119 w 5436614"/>
              <a:gd name="connsiteY1" fmla="*/ 3086315 h 3843470"/>
              <a:gd name="connsiteX2" fmla="*/ 5436416 w 5436614"/>
              <a:gd name="connsiteY2" fmla="*/ 1525101 h 3843470"/>
              <a:gd name="connsiteX3" fmla="*/ 5038878 w 5436614"/>
              <a:gd name="connsiteY3" fmla="*/ 466701 h 3843470"/>
              <a:gd name="connsiteX4" fmla="*/ 1010176 w 5436614"/>
              <a:gd name="connsiteY4" fmla="*/ 19557 h 3843470"/>
              <a:gd name="connsiteX5" fmla="*/ 140691 w 5436614"/>
              <a:gd name="connsiteY5" fmla="*/ 783491 h 3843470"/>
              <a:gd name="connsiteX6" fmla="*/ 308525 w 5436614"/>
              <a:gd name="connsiteY6" fmla="*/ 2939564 h 3843470"/>
              <a:gd name="connsiteX7" fmla="*/ 3039861 w 5436614"/>
              <a:gd name="connsiteY7" fmla="*/ 3409918 h 3843470"/>
              <a:gd name="connsiteX8" fmla="*/ 3123040 w 5436614"/>
              <a:gd name="connsiteY8" fmla="*/ 3843470 h 3843470"/>
              <a:gd name="connsiteX9" fmla="*/ 3573176 w 5436614"/>
              <a:gd name="connsiteY9" fmla="*/ 3367114 h 3843470"/>
              <a:gd name="connsiteX0" fmla="*/ 3733585 w 5436599"/>
              <a:gd name="connsiteY0" fmla="*/ 3417073 h 3843470"/>
              <a:gd name="connsiteX1" fmla="*/ 4830119 w 5436599"/>
              <a:gd name="connsiteY1" fmla="*/ 3086315 h 3843470"/>
              <a:gd name="connsiteX2" fmla="*/ 5436416 w 5436599"/>
              <a:gd name="connsiteY2" fmla="*/ 1525101 h 3843470"/>
              <a:gd name="connsiteX3" fmla="*/ 5038878 w 5436599"/>
              <a:gd name="connsiteY3" fmla="*/ 466701 h 3843470"/>
              <a:gd name="connsiteX4" fmla="*/ 1010176 w 5436599"/>
              <a:gd name="connsiteY4" fmla="*/ 19557 h 3843470"/>
              <a:gd name="connsiteX5" fmla="*/ 140691 w 5436599"/>
              <a:gd name="connsiteY5" fmla="*/ 783491 h 3843470"/>
              <a:gd name="connsiteX6" fmla="*/ 308525 w 5436599"/>
              <a:gd name="connsiteY6" fmla="*/ 2939564 h 3843470"/>
              <a:gd name="connsiteX7" fmla="*/ 3039861 w 5436599"/>
              <a:gd name="connsiteY7" fmla="*/ 3409918 h 3843470"/>
              <a:gd name="connsiteX8" fmla="*/ 3123040 w 5436599"/>
              <a:gd name="connsiteY8" fmla="*/ 3843470 h 3843470"/>
              <a:gd name="connsiteX9" fmla="*/ 3733585 w 5436599"/>
              <a:gd name="connsiteY9" fmla="*/ 3417073 h 3843470"/>
              <a:gd name="connsiteX0" fmla="*/ 3745572 w 5448586"/>
              <a:gd name="connsiteY0" fmla="*/ 3417073 h 3843470"/>
              <a:gd name="connsiteX1" fmla="*/ 4842106 w 5448586"/>
              <a:gd name="connsiteY1" fmla="*/ 3086315 h 3843470"/>
              <a:gd name="connsiteX2" fmla="*/ 5448403 w 5448586"/>
              <a:gd name="connsiteY2" fmla="*/ 1525101 h 3843470"/>
              <a:gd name="connsiteX3" fmla="*/ 5050865 w 5448586"/>
              <a:gd name="connsiteY3" fmla="*/ 466701 h 3843470"/>
              <a:gd name="connsiteX4" fmla="*/ 1022163 w 5448586"/>
              <a:gd name="connsiteY4" fmla="*/ 19557 h 3843470"/>
              <a:gd name="connsiteX5" fmla="*/ 152678 w 5448586"/>
              <a:gd name="connsiteY5" fmla="*/ 783491 h 3843470"/>
              <a:gd name="connsiteX6" fmla="*/ 320512 w 5448586"/>
              <a:gd name="connsiteY6" fmla="*/ 2939564 h 3843470"/>
              <a:gd name="connsiteX7" fmla="*/ 3236934 w 5448586"/>
              <a:gd name="connsiteY7" fmla="*/ 3422408 h 3843470"/>
              <a:gd name="connsiteX8" fmla="*/ 3135027 w 5448586"/>
              <a:gd name="connsiteY8" fmla="*/ 3843470 h 3843470"/>
              <a:gd name="connsiteX9" fmla="*/ 3745572 w 5448586"/>
              <a:gd name="connsiteY9" fmla="*/ 3417073 h 3843470"/>
              <a:gd name="connsiteX0" fmla="*/ 3745572 w 5448586"/>
              <a:gd name="connsiteY0" fmla="*/ 3417073 h 3793511"/>
              <a:gd name="connsiteX1" fmla="*/ 4842106 w 5448586"/>
              <a:gd name="connsiteY1" fmla="*/ 3086315 h 3793511"/>
              <a:gd name="connsiteX2" fmla="*/ 5448403 w 5448586"/>
              <a:gd name="connsiteY2" fmla="*/ 1525101 h 3793511"/>
              <a:gd name="connsiteX3" fmla="*/ 5050865 w 5448586"/>
              <a:gd name="connsiteY3" fmla="*/ 466701 h 3793511"/>
              <a:gd name="connsiteX4" fmla="*/ 1022163 w 5448586"/>
              <a:gd name="connsiteY4" fmla="*/ 19557 h 3793511"/>
              <a:gd name="connsiteX5" fmla="*/ 152678 w 5448586"/>
              <a:gd name="connsiteY5" fmla="*/ 783491 h 3793511"/>
              <a:gd name="connsiteX6" fmla="*/ 320512 w 5448586"/>
              <a:gd name="connsiteY6" fmla="*/ 2939564 h 3793511"/>
              <a:gd name="connsiteX7" fmla="*/ 3236934 w 5448586"/>
              <a:gd name="connsiteY7" fmla="*/ 3422408 h 3793511"/>
              <a:gd name="connsiteX8" fmla="*/ 3233739 w 5448586"/>
              <a:gd name="connsiteY8" fmla="*/ 3793511 h 3793511"/>
              <a:gd name="connsiteX9" fmla="*/ 3745572 w 5448586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5572 w 5452948"/>
              <a:gd name="connsiteY0" fmla="*/ 3417073 h 3793511"/>
              <a:gd name="connsiteX1" fmla="*/ 4928480 w 5452948"/>
              <a:gd name="connsiteY1" fmla="*/ 3061336 h 3793511"/>
              <a:gd name="connsiteX2" fmla="*/ 5448403 w 5452948"/>
              <a:gd name="connsiteY2" fmla="*/ 1525101 h 3793511"/>
              <a:gd name="connsiteX3" fmla="*/ 5050865 w 5452948"/>
              <a:gd name="connsiteY3" fmla="*/ 466701 h 3793511"/>
              <a:gd name="connsiteX4" fmla="*/ 1022163 w 5452948"/>
              <a:gd name="connsiteY4" fmla="*/ 19557 h 3793511"/>
              <a:gd name="connsiteX5" fmla="*/ 152678 w 5452948"/>
              <a:gd name="connsiteY5" fmla="*/ 783491 h 3793511"/>
              <a:gd name="connsiteX6" fmla="*/ 320512 w 5452948"/>
              <a:gd name="connsiteY6" fmla="*/ 2939564 h 3793511"/>
              <a:gd name="connsiteX7" fmla="*/ 3236934 w 5452948"/>
              <a:gd name="connsiteY7" fmla="*/ 3422408 h 3793511"/>
              <a:gd name="connsiteX8" fmla="*/ 3233739 w 5452948"/>
              <a:gd name="connsiteY8" fmla="*/ 3793511 h 3793511"/>
              <a:gd name="connsiteX9" fmla="*/ 3745572 w 5452948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44403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44403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793511"/>
              <a:gd name="connsiteX1" fmla="*/ 4927311 w 5451779"/>
              <a:gd name="connsiteY1" fmla="*/ 3061336 h 3793511"/>
              <a:gd name="connsiteX2" fmla="*/ 5447234 w 5451779"/>
              <a:gd name="connsiteY2" fmla="*/ 1525101 h 3793511"/>
              <a:gd name="connsiteX3" fmla="*/ 5049696 w 5451779"/>
              <a:gd name="connsiteY3" fmla="*/ 466701 h 3793511"/>
              <a:gd name="connsiteX4" fmla="*/ 1020994 w 5451779"/>
              <a:gd name="connsiteY4" fmla="*/ 19557 h 3793511"/>
              <a:gd name="connsiteX5" fmla="*/ 151509 w 5451779"/>
              <a:gd name="connsiteY5" fmla="*/ 783491 h 3793511"/>
              <a:gd name="connsiteX6" fmla="*/ 319343 w 5451779"/>
              <a:gd name="connsiteY6" fmla="*/ 2939564 h 3793511"/>
              <a:gd name="connsiteX7" fmla="*/ 3217850 w 5451779"/>
              <a:gd name="connsiteY7" fmla="*/ 3422408 h 3793511"/>
              <a:gd name="connsiteX8" fmla="*/ 3232570 w 5451779"/>
              <a:gd name="connsiteY8" fmla="*/ 3793511 h 3793511"/>
              <a:gd name="connsiteX9" fmla="*/ 3798149 w 5451779"/>
              <a:gd name="connsiteY9" fmla="*/ 3417073 h 379351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798149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798149 w 5451779"/>
              <a:gd name="connsiteY9" fmla="*/ 3417073 h 3688651"/>
              <a:gd name="connsiteX0" fmla="*/ 3850484 w 5451779"/>
              <a:gd name="connsiteY0" fmla="*/ 3417073 h 3688651"/>
              <a:gd name="connsiteX1" fmla="*/ 4927311 w 5451779"/>
              <a:gd name="connsiteY1" fmla="*/ 3061336 h 3688651"/>
              <a:gd name="connsiteX2" fmla="*/ 5447234 w 5451779"/>
              <a:gd name="connsiteY2" fmla="*/ 1525101 h 3688651"/>
              <a:gd name="connsiteX3" fmla="*/ 5049696 w 5451779"/>
              <a:gd name="connsiteY3" fmla="*/ 466701 h 3688651"/>
              <a:gd name="connsiteX4" fmla="*/ 1020994 w 5451779"/>
              <a:gd name="connsiteY4" fmla="*/ 19557 h 3688651"/>
              <a:gd name="connsiteX5" fmla="*/ 151509 w 5451779"/>
              <a:gd name="connsiteY5" fmla="*/ 783491 h 3688651"/>
              <a:gd name="connsiteX6" fmla="*/ 319343 w 5451779"/>
              <a:gd name="connsiteY6" fmla="*/ 2939564 h 3688651"/>
              <a:gd name="connsiteX7" fmla="*/ 3217850 w 5451779"/>
              <a:gd name="connsiteY7" fmla="*/ 3422408 h 3688651"/>
              <a:gd name="connsiteX8" fmla="*/ 3195189 w 5451779"/>
              <a:gd name="connsiteY8" fmla="*/ 3688651 h 3688651"/>
              <a:gd name="connsiteX9" fmla="*/ 3850484 w 5451779"/>
              <a:gd name="connsiteY9" fmla="*/ 3417073 h 3688651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50484 w 5451779"/>
              <a:gd name="connsiteY0" fmla="*/ 3417073 h 3663685"/>
              <a:gd name="connsiteX1" fmla="*/ 4927311 w 5451779"/>
              <a:gd name="connsiteY1" fmla="*/ 3061336 h 3663685"/>
              <a:gd name="connsiteX2" fmla="*/ 5447234 w 5451779"/>
              <a:gd name="connsiteY2" fmla="*/ 1525101 h 3663685"/>
              <a:gd name="connsiteX3" fmla="*/ 5049696 w 5451779"/>
              <a:gd name="connsiteY3" fmla="*/ 466701 h 3663685"/>
              <a:gd name="connsiteX4" fmla="*/ 1020994 w 5451779"/>
              <a:gd name="connsiteY4" fmla="*/ 19557 h 3663685"/>
              <a:gd name="connsiteX5" fmla="*/ 151509 w 5451779"/>
              <a:gd name="connsiteY5" fmla="*/ 783491 h 3663685"/>
              <a:gd name="connsiteX6" fmla="*/ 319343 w 5451779"/>
              <a:gd name="connsiteY6" fmla="*/ 2939564 h 3663685"/>
              <a:gd name="connsiteX7" fmla="*/ 3217850 w 5451779"/>
              <a:gd name="connsiteY7" fmla="*/ 3422408 h 3663685"/>
              <a:gd name="connsiteX8" fmla="*/ 3195190 w 5451779"/>
              <a:gd name="connsiteY8" fmla="*/ 3663685 h 3663685"/>
              <a:gd name="connsiteX9" fmla="*/ 3850484 w 5451779"/>
              <a:gd name="connsiteY9" fmla="*/ 3417073 h 3663685"/>
              <a:gd name="connsiteX0" fmla="*/ 3873290 w 5474585"/>
              <a:gd name="connsiteY0" fmla="*/ 3417073 h 3663685"/>
              <a:gd name="connsiteX1" fmla="*/ 4950117 w 5474585"/>
              <a:gd name="connsiteY1" fmla="*/ 3061336 h 3663685"/>
              <a:gd name="connsiteX2" fmla="*/ 5470040 w 5474585"/>
              <a:gd name="connsiteY2" fmla="*/ 1525101 h 3663685"/>
              <a:gd name="connsiteX3" fmla="*/ 5072502 w 5474585"/>
              <a:gd name="connsiteY3" fmla="*/ 466701 h 3663685"/>
              <a:gd name="connsiteX4" fmla="*/ 1407509 w 5474585"/>
              <a:gd name="connsiteY4" fmla="*/ 19557 h 3663685"/>
              <a:gd name="connsiteX5" fmla="*/ 174315 w 5474585"/>
              <a:gd name="connsiteY5" fmla="*/ 783491 h 3663685"/>
              <a:gd name="connsiteX6" fmla="*/ 342149 w 5474585"/>
              <a:gd name="connsiteY6" fmla="*/ 2939564 h 3663685"/>
              <a:gd name="connsiteX7" fmla="*/ 3240656 w 5474585"/>
              <a:gd name="connsiteY7" fmla="*/ 3422408 h 3663685"/>
              <a:gd name="connsiteX8" fmla="*/ 3217996 w 5474585"/>
              <a:gd name="connsiteY8" fmla="*/ 3663685 h 3663685"/>
              <a:gd name="connsiteX9" fmla="*/ 3873290 w 5474585"/>
              <a:gd name="connsiteY9" fmla="*/ 3417073 h 3663685"/>
              <a:gd name="connsiteX0" fmla="*/ 3782561 w 5383856"/>
              <a:gd name="connsiteY0" fmla="*/ 3417073 h 3663685"/>
              <a:gd name="connsiteX1" fmla="*/ 4859388 w 5383856"/>
              <a:gd name="connsiteY1" fmla="*/ 3061336 h 3663685"/>
              <a:gd name="connsiteX2" fmla="*/ 5379311 w 5383856"/>
              <a:gd name="connsiteY2" fmla="*/ 1525101 h 3663685"/>
              <a:gd name="connsiteX3" fmla="*/ 4981773 w 5383856"/>
              <a:gd name="connsiteY3" fmla="*/ 466701 h 3663685"/>
              <a:gd name="connsiteX4" fmla="*/ 1316780 w 5383856"/>
              <a:gd name="connsiteY4" fmla="*/ 19557 h 3663685"/>
              <a:gd name="connsiteX5" fmla="*/ 271711 w 5383856"/>
              <a:gd name="connsiteY5" fmla="*/ 783491 h 3663685"/>
              <a:gd name="connsiteX6" fmla="*/ 251420 w 5383856"/>
              <a:gd name="connsiteY6" fmla="*/ 2939564 h 3663685"/>
              <a:gd name="connsiteX7" fmla="*/ 3149927 w 5383856"/>
              <a:gd name="connsiteY7" fmla="*/ 3422408 h 3663685"/>
              <a:gd name="connsiteX8" fmla="*/ 3127267 w 5383856"/>
              <a:gd name="connsiteY8" fmla="*/ 3663685 h 3663685"/>
              <a:gd name="connsiteX9" fmla="*/ 3782561 w 5383856"/>
              <a:gd name="connsiteY9" fmla="*/ 3417073 h 3663685"/>
              <a:gd name="connsiteX0" fmla="*/ 3580559 w 5181854"/>
              <a:gd name="connsiteY0" fmla="*/ 3417073 h 3663685"/>
              <a:gd name="connsiteX1" fmla="*/ 4657386 w 5181854"/>
              <a:gd name="connsiteY1" fmla="*/ 3061336 h 3663685"/>
              <a:gd name="connsiteX2" fmla="*/ 5177309 w 5181854"/>
              <a:gd name="connsiteY2" fmla="*/ 1525101 h 3663685"/>
              <a:gd name="connsiteX3" fmla="*/ 4779771 w 5181854"/>
              <a:gd name="connsiteY3" fmla="*/ 466701 h 3663685"/>
              <a:gd name="connsiteX4" fmla="*/ 1114778 w 5181854"/>
              <a:gd name="connsiteY4" fmla="*/ 19557 h 3663685"/>
              <a:gd name="connsiteX5" fmla="*/ 69709 w 5181854"/>
              <a:gd name="connsiteY5" fmla="*/ 783491 h 3663685"/>
              <a:gd name="connsiteX6" fmla="*/ 413129 w 5181854"/>
              <a:gd name="connsiteY6" fmla="*/ 3002561 h 3663685"/>
              <a:gd name="connsiteX7" fmla="*/ 2947925 w 5181854"/>
              <a:gd name="connsiteY7" fmla="*/ 3422408 h 3663685"/>
              <a:gd name="connsiteX8" fmla="*/ 2925265 w 5181854"/>
              <a:gd name="connsiteY8" fmla="*/ 3663685 h 3663685"/>
              <a:gd name="connsiteX9" fmla="*/ 3580559 w 5181854"/>
              <a:gd name="connsiteY9" fmla="*/ 3417073 h 3663685"/>
              <a:gd name="connsiteX0" fmla="*/ 3568134 w 5169429"/>
              <a:gd name="connsiteY0" fmla="*/ 3417073 h 3663685"/>
              <a:gd name="connsiteX1" fmla="*/ 4644961 w 5169429"/>
              <a:gd name="connsiteY1" fmla="*/ 3061336 h 3663685"/>
              <a:gd name="connsiteX2" fmla="*/ 5164884 w 5169429"/>
              <a:gd name="connsiteY2" fmla="*/ 1525101 h 3663685"/>
              <a:gd name="connsiteX3" fmla="*/ 4767346 w 5169429"/>
              <a:gd name="connsiteY3" fmla="*/ 466701 h 3663685"/>
              <a:gd name="connsiteX4" fmla="*/ 1102353 w 5169429"/>
              <a:gd name="connsiteY4" fmla="*/ 19557 h 3663685"/>
              <a:gd name="connsiteX5" fmla="*/ 57284 w 5169429"/>
              <a:gd name="connsiteY5" fmla="*/ 783491 h 3663685"/>
              <a:gd name="connsiteX6" fmla="*/ 438330 w 5169429"/>
              <a:gd name="connsiteY6" fmla="*/ 3020560 h 3663685"/>
              <a:gd name="connsiteX7" fmla="*/ 2935500 w 5169429"/>
              <a:gd name="connsiteY7" fmla="*/ 3422408 h 3663685"/>
              <a:gd name="connsiteX8" fmla="*/ 2912840 w 5169429"/>
              <a:gd name="connsiteY8" fmla="*/ 3663685 h 3663685"/>
              <a:gd name="connsiteX9" fmla="*/ 3568134 w 5169429"/>
              <a:gd name="connsiteY9" fmla="*/ 3417073 h 3663685"/>
              <a:gd name="connsiteX0" fmla="*/ 3568133 w 5169428"/>
              <a:gd name="connsiteY0" fmla="*/ 3417073 h 3663685"/>
              <a:gd name="connsiteX1" fmla="*/ 4644960 w 5169428"/>
              <a:gd name="connsiteY1" fmla="*/ 3061336 h 3663685"/>
              <a:gd name="connsiteX2" fmla="*/ 5164883 w 5169428"/>
              <a:gd name="connsiteY2" fmla="*/ 1525101 h 3663685"/>
              <a:gd name="connsiteX3" fmla="*/ 4767345 w 5169428"/>
              <a:gd name="connsiteY3" fmla="*/ 466701 h 3663685"/>
              <a:gd name="connsiteX4" fmla="*/ 1102352 w 5169428"/>
              <a:gd name="connsiteY4" fmla="*/ 19557 h 3663685"/>
              <a:gd name="connsiteX5" fmla="*/ 57283 w 5169428"/>
              <a:gd name="connsiteY5" fmla="*/ 783491 h 3663685"/>
              <a:gd name="connsiteX6" fmla="*/ 438329 w 5169428"/>
              <a:gd name="connsiteY6" fmla="*/ 2930565 h 3663685"/>
              <a:gd name="connsiteX7" fmla="*/ 2935499 w 5169428"/>
              <a:gd name="connsiteY7" fmla="*/ 3422408 h 3663685"/>
              <a:gd name="connsiteX8" fmla="*/ 2912839 w 5169428"/>
              <a:gd name="connsiteY8" fmla="*/ 3663685 h 3663685"/>
              <a:gd name="connsiteX9" fmla="*/ 3568133 w 5169428"/>
              <a:gd name="connsiteY9" fmla="*/ 3417073 h 3663685"/>
              <a:gd name="connsiteX0" fmla="*/ 3560828 w 5162123"/>
              <a:gd name="connsiteY0" fmla="*/ 3417073 h 3663685"/>
              <a:gd name="connsiteX1" fmla="*/ 4637655 w 5162123"/>
              <a:gd name="connsiteY1" fmla="*/ 3061336 h 3663685"/>
              <a:gd name="connsiteX2" fmla="*/ 5157578 w 5162123"/>
              <a:gd name="connsiteY2" fmla="*/ 1525101 h 3663685"/>
              <a:gd name="connsiteX3" fmla="*/ 4760040 w 5162123"/>
              <a:gd name="connsiteY3" fmla="*/ 466701 h 3663685"/>
              <a:gd name="connsiteX4" fmla="*/ 1095047 w 5162123"/>
              <a:gd name="connsiteY4" fmla="*/ 19557 h 3663685"/>
              <a:gd name="connsiteX5" fmla="*/ 49978 w 5162123"/>
              <a:gd name="connsiteY5" fmla="*/ 783491 h 3663685"/>
              <a:gd name="connsiteX6" fmla="*/ 456108 w 5162123"/>
              <a:gd name="connsiteY6" fmla="*/ 2921566 h 3663685"/>
              <a:gd name="connsiteX7" fmla="*/ 2928194 w 5162123"/>
              <a:gd name="connsiteY7" fmla="*/ 3422408 h 3663685"/>
              <a:gd name="connsiteX8" fmla="*/ 2905534 w 5162123"/>
              <a:gd name="connsiteY8" fmla="*/ 3663685 h 3663685"/>
              <a:gd name="connsiteX9" fmla="*/ 3560828 w 5162123"/>
              <a:gd name="connsiteY9" fmla="*/ 3417073 h 3663685"/>
              <a:gd name="connsiteX0" fmla="*/ 3560828 w 5157795"/>
              <a:gd name="connsiteY0" fmla="*/ 3417903 h 3664515"/>
              <a:gd name="connsiteX1" fmla="*/ 4637655 w 5157795"/>
              <a:gd name="connsiteY1" fmla="*/ 3062166 h 3664515"/>
              <a:gd name="connsiteX2" fmla="*/ 5157578 w 5157795"/>
              <a:gd name="connsiteY2" fmla="*/ 1525931 h 3664515"/>
              <a:gd name="connsiteX3" fmla="*/ 4672248 w 5157795"/>
              <a:gd name="connsiteY3" fmla="*/ 449532 h 3664515"/>
              <a:gd name="connsiteX4" fmla="*/ 1095047 w 5157795"/>
              <a:gd name="connsiteY4" fmla="*/ 20387 h 3664515"/>
              <a:gd name="connsiteX5" fmla="*/ 49978 w 5157795"/>
              <a:gd name="connsiteY5" fmla="*/ 784321 h 3664515"/>
              <a:gd name="connsiteX6" fmla="*/ 456108 w 5157795"/>
              <a:gd name="connsiteY6" fmla="*/ 2922396 h 3664515"/>
              <a:gd name="connsiteX7" fmla="*/ 2928194 w 5157795"/>
              <a:gd name="connsiteY7" fmla="*/ 3423238 h 3664515"/>
              <a:gd name="connsiteX8" fmla="*/ 2905534 w 5157795"/>
              <a:gd name="connsiteY8" fmla="*/ 3664515 h 3664515"/>
              <a:gd name="connsiteX9" fmla="*/ 3560828 w 5157795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525931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  <a:gd name="connsiteX0" fmla="*/ 3560828 w 5157966"/>
              <a:gd name="connsiteY0" fmla="*/ 3417903 h 3664515"/>
              <a:gd name="connsiteX1" fmla="*/ 4625113 w 5157966"/>
              <a:gd name="connsiteY1" fmla="*/ 2972172 h 3664515"/>
              <a:gd name="connsiteX2" fmla="*/ 5157578 w 5157966"/>
              <a:gd name="connsiteY2" fmla="*/ 1606926 h 3664515"/>
              <a:gd name="connsiteX3" fmla="*/ 4672248 w 5157966"/>
              <a:gd name="connsiteY3" fmla="*/ 449532 h 3664515"/>
              <a:gd name="connsiteX4" fmla="*/ 1095047 w 5157966"/>
              <a:gd name="connsiteY4" fmla="*/ 20387 h 3664515"/>
              <a:gd name="connsiteX5" fmla="*/ 49978 w 5157966"/>
              <a:gd name="connsiteY5" fmla="*/ 784321 h 3664515"/>
              <a:gd name="connsiteX6" fmla="*/ 456108 w 5157966"/>
              <a:gd name="connsiteY6" fmla="*/ 2922396 h 3664515"/>
              <a:gd name="connsiteX7" fmla="*/ 2928194 w 5157966"/>
              <a:gd name="connsiteY7" fmla="*/ 3423238 h 3664515"/>
              <a:gd name="connsiteX8" fmla="*/ 2905534 w 5157966"/>
              <a:gd name="connsiteY8" fmla="*/ 3664515 h 3664515"/>
              <a:gd name="connsiteX9" fmla="*/ 3560828 w 5157966"/>
              <a:gd name="connsiteY9" fmla="*/ 3417903 h 366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7966" h="3664515">
                <a:moveTo>
                  <a:pt x="3560828" y="3417903"/>
                </a:moveTo>
                <a:cubicBezTo>
                  <a:pt x="4020373" y="3449733"/>
                  <a:pt x="4358988" y="3274001"/>
                  <a:pt x="4625113" y="2972172"/>
                </a:cubicBezTo>
                <a:cubicBezTo>
                  <a:pt x="4891238" y="2670343"/>
                  <a:pt x="5149722" y="2027366"/>
                  <a:pt x="5157578" y="1606926"/>
                </a:cubicBezTo>
                <a:cubicBezTo>
                  <a:pt x="5165434" y="1186486"/>
                  <a:pt x="5055868" y="699491"/>
                  <a:pt x="4672248" y="449532"/>
                </a:cubicBezTo>
                <a:cubicBezTo>
                  <a:pt x="4230479" y="245182"/>
                  <a:pt x="2144491" y="-85439"/>
                  <a:pt x="1095047" y="20387"/>
                </a:cubicBezTo>
                <a:cubicBezTo>
                  <a:pt x="609596" y="84599"/>
                  <a:pt x="156468" y="300653"/>
                  <a:pt x="49978" y="784321"/>
                </a:cubicBezTo>
                <a:cubicBezTo>
                  <a:pt x="-56512" y="1267989"/>
                  <a:pt x="-23595" y="2482577"/>
                  <a:pt x="456108" y="2922396"/>
                </a:cubicBezTo>
                <a:cubicBezTo>
                  <a:pt x="935811" y="3362215"/>
                  <a:pt x="1626172" y="3439085"/>
                  <a:pt x="2928194" y="3423238"/>
                </a:cubicBezTo>
                <a:cubicBezTo>
                  <a:pt x="2961858" y="3542568"/>
                  <a:pt x="2958691" y="3539928"/>
                  <a:pt x="2905534" y="3664515"/>
                </a:cubicBezTo>
                <a:cubicBezTo>
                  <a:pt x="3294758" y="3581805"/>
                  <a:pt x="3560828" y="3417903"/>
                  <a:pt x="3560828" y="341790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1ACA9E-E32C-4265-922F-B3DA435BD6FD}"/>
              </a:ext>
            </a:extLst>
          </p:cNvPr>
          <p:cNvSpPr txBox="1"/>
          <p:nvPr/>
        </p:nvSpPr>
        <p:spPr>
          <a:xfrm>
            <a:off x="3304319" y="485190"/>
            <a:ext cx="6894039" cy="646331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Website Design – Home Page</a:t>
            </a:r>
            <a:endParaRPr lang="en-CA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DA5AB-E9AE-41DF-B5D8-206C9D8F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4" y="1308733"/>
            <a:ext cx="10896601" cy="52666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0233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1ACA9E-E32C-4265-922F-B3DA435BD6FD}"/>
              </a:ext>
            </a:extLst>
          </p:cNvPr>
          <p:cNvSpPr txBox="1"/>
          <p:nvPr/>
        </p:nvSpPr>
        <p:spPr>
          <a:xfrm>
            <a:off x="3304320" y="485190"/>
            <a:ext cx="5940968" cy="646331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Website Design – Bar Chart</a:t>
            </a:r>
            <a:endParaRPr lang="en-CA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29751-D7D1-4765-960D-AC66C4EA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538" y="1751773"/>
            <a:ext cx="6813475" cy="397470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CD257D-6B65-4161-A607-76728D6BDC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100"/>
          <a:stretch/>
        </p:blipFill>
        <p:spPr>
          <a:xfrm>
            <a:off x="396464" y="1751773"/>
            <a:ext cx="4500000" cy="3974706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12418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1ACA9E-E32C-4265-922F-B3DA435BD6FD}"/>
              </a:ext>
            </a:extLst>
          </p:cNvPr>
          <p:cNvSpPr txBox="1"/>
          <p:nvPr/>
        </p:nvSpPr>
        <p:spPr>
          <a:xfrm>
            <a:off x="1711495" y="436435"/>
            <a:ext cx="5940968" cy="1200329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Website Design – Line Chart     	(Ruble vs Us Dollar)</a:t>
            </a:r>
            <a:endParaRPr lang="en-CA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5FC72-463F-4D39-87FA-7AD4C97B6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993" y="2166999"/>
            <a:ext cx="7065582" cy="4244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E39EF-322A-4C3D-B179-8CDD60388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78"/>
          <a:stretch/>
        </p:blipFill>
        <p:spPr>
          <a:xfrm>
            <a:off x="369107" y="2166998"/>
            <a:ext cx="4225091" cy="4244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6B9D4585-443D-4C40-B910-57AFE277F5E6}"/>
              </a:ext>
            </a:extLst>
          </p:cNvPr>
          <p:cNvSpPr/>
          <p:nvPr/>
        </p:nvSpPr>
        <p:spPr>
          <a:xfrm>
            <a:off x="8031636" y="220964"/>
            <a:ext cx="3227109" cy="1631270"/>
          </a:xfrm>
          <a:prstGeom prst="wedgeEllipseCallout">
            <a:avLst/>
          </a:prstGeom>
          <a:blipFill dpi="0" rotWithShape="1">
            <a:blip r:embed="rId5">
              <a:alphaModFix amt="49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>
              <a:schemeClr val="tx1">
                <a:alpha val="48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An unusual decrement can be seen during February 2022.</a:t>
            </a:r>
          </a:p>
          <a:p>
            <a:pPr algn="ctr"/>
            <a:r>
              <a:rPr lang="en-CA" sz="1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</a:p>
          <a:p>
            <a:pPr algn="ctr"/>
            <a:r>
              <a:rPr lang="en-CA" sz="14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Reason: Unprecedented sanctions on Russia</a:t>
            </a:r>
          </a:p>
        </p:txBody>
      </p:sp>
    </p:spTree>
    <p:extLst>
      <p:ext uri="{BB962C8B-B14F-4D97-AF65-F5344CB8AC3E}">
        <p14:creationId xmlns:p14="http://schemas.microsoft.com/office/powerpoint/2010/main" val="782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1ACA9E-E32C-4265-922F-B3DA435BD6FD}"/>
              </a:ext>
            </a:extLst>
          </p:cNvPr>
          <p:cNvSpPr txBox="1"/>
          <p:nvPr/>
        </p:nvSpPr>
        <p:spPr>
          <a:xfrm>
            <a:off x="3125516" y="206957"/>
            <a:ext cx="5940968" cy="1200329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Website Design – Line Chart     	(CAD vs US Dollar)</a:t>
            </a:r>
            <a:endParaRPr lang="en-CA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A369E9-B956-4FBD-8DDA-84DEE0124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14" y="1780668"/>
            <a:ext cx="9004029" cy="4723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048D36-BEF5-4784-8BD0-F870D0719337}"/>
              </a:ext>
            </a:extLst>
          </p:cNvPr>
          <p:cNvCxnSpPr>
            <a:cxnSpLocks/>
          </p:cNvCxnSpPr>
          <p:nvPr/>
        </p:nvCxnSpPr>
        <p:spPr>
          <a:xfrm flipH="1">
            <a:off x="8880050" y="2780908"/>
            <a:ext cx="829558" cy="114064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89AB665-0D58-4891-A686-E95F980D4B7A}"/>
              </a:ext>
            </a:extLst>
          </p:cNvPr>
          <p:cNvSpPr txBox="1"/>
          <p:nvPr/>
        </p:nvSpPr>
        <p:spPr>
          <a:xfrm>
            <a:off x="9445363" y="1957623"/>
            <a:ext cx="259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1">
                    <a:lumMod val="85000"/>
                  </a:schemeClr>
                </a:solidFill>
                <a:latin typeface="Georgia Pro Light" panose="02040302050405020303" pitchFamily="18" charset="0"/>
              </a:rPr>
              <a:t>This value updates every 24 hours.</a:t>
            </a:r>
          </a:p>
        </p:txBody>
      </p:sp>
    </p:spTree>
    <p:extLst>
      <p:ext uri="{BB962C8B-B14F-4D97-AF65-F5344CB8AC3E}">
        <p14:creationId xmlns:p14="http://schemas.microsoft.com/office/powerpoint/2010/main" val="348444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B69E3B-055A-4F78-9AA5-4C7D4C28D106}"/>
              </a:ext>
            </a:extLst>
          </p:cNvPr>
          <p:cNvSpPr txBox="1"/>
          <p:nvPr/>
        </p:nvSpPr>
        <p:spPr>
          <a:xfrm>
            <a:off x="295469" y="1151750"/>
            <a:ext cx="851535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Content</a:t>
            </a:r>
          </a:p>
          <a:p>
            <a:endParaRPr lang="en-CA" sz="2800" b="1" dirty="0">
              <a:solidFill>
                <a:schemeClr val="tx2">
                  <a:lumMod val="90000"/>
                  <a:lumOff val="10000"/>
                </a:schemeClr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Project 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About our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Data Source –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Project Scope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Tools Used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Database Choice for Storage/Retrieval - MongoDB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Website development– Flask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Data Visualization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Website Deployment – Heroku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Fit Gap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Mongo DB Realm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365453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1ACA9E-E32C-4265-922F-B3DA435BD6FD}"/>
              </a:ext>
            </a:extLst>
          </p:cNvPr>
          <p:cNvSpPr txBox="1"/>
          <p:nvPr/>
        </p:nvSpPr>
        <p:spPr>
          <a:xfrm>
            <a:off x="3125516" y="206957"/>
            <a:ext cx="5940968" cy="1200329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Website Design – Line Chart     	(INR vs US Dollar)</a:t>
            </a:r>
            <a:endParaRPr lang="en-CA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A3C42-E956-44CC-A95E-904D00BA2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46" y="1671253"/>
            <a:ext cx="10475307" cy="4897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662654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1ACA9E-E32C-4265-922F-B3DA435BD6FD}"/>
              </a:ext>
            </a:extLst>
          </p:cNvPr>
          <p:cNvSpPr txBox="1"/>
          <p:nvPr/>
        </p:nvSpPr>
        <p:spPr>
          <a:xfrm>
            <a:off x="2879710" y="206957"/>
            <a:ext cx="5940968" cy="1200329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Website Design – Line Chart     	(RUB vs CAD vs INR)</a:t>
            </a:r>
            <a:endParaRPr lang="en-CA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B6C4E-A527-48D4-93F1-9AED04283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1" y="1634800"/>
            <a:ext cx="10733078" cy="5016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290966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1ACA9E-E32C-4265-922F-B3DA435BD6FD}"/>
              </a:ext>
            </a:extLst>
          </p:cNvPr>
          <p:cNvSpPr txBox="1"/>
          <p:nvPr/>
        </p:nvSpPr>
        <p:spPr>
          <a:xfrm>
            <a:off x="3332197" y="216384"/>
            <a:ext cx="5940968" cy="646331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Website Design – About</a:t>
            </a:r>
            <a:endParaRPr lang="en-CA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1E33D-8B3F-40A8-99BF-E92CB9869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07" t="-712" r="2440" b="712"/>
          <a:stretch/>
        </p:blipFill>
        <p:spPr>
          <a:xfrm>
            <a:off x="394744" y="976777"/>
            <a:ext cx="11158159" cy="5522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85522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BF5C3A-C15B-4741-9360-F4010788E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"/>
          <a:stretch/>
        </p:blipFill>
        <p:spPr>
          <a:xfrm>
            <a:off x="386499" y="1173703"/>
            <a:ext cx="11265031" cy="4881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700A8-19D1-4AA7-BA0F-3EED2F60ACBE}"/>
              </a:ext>
            </a:extLst>
          </p:cNvPr>
          <p:cNvSpPr txBox="1"/>
          <p:nvPr/>
        </p:nvSpPr>
        <p:spPr>
          <a:xfrm>
            <a:off x="1618108" y="360477"/>
            <a:ext cx="9146282" cy="584775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Website Deployment – Heroku – </a:t>
            </a:r>
            <a:r>
              <a:rPr lang="en-CA" sz="3200" b="1" dirty="0">
                <a:solidFill>
                  <a:srgbClr val="005EA4"/>
                </a:solidFill>
                <a:latin typeface="Georgia Pro Light" panose="02040302050405020303" pitchFamily="18" charset="0"/>
                <a:cs typeface="Cascadia Code" panose="020B060902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g4exchangerate</a:t>
            </a:r>
            <a:endParaRPr lang="en-CA" sz="2000" b="1" dirty="0">
              <a:solidFill>
                <a:srgbClr val="005EA4"/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28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44409-F0C0-404B-82D2-0C127873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04" y="1102936"/>
            <a:ext cx="10371791" cy="52993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08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361BBE-2219-4EA7-BC0A-59CEB6F4EE49}"/>
              </a:ext>
            </a:extLst>
          </p:cNvPr>
          <p:cNvSpPr txBox="1"/>
          <p:nvPr/>
        </p:nvSpPr>
        <p:spPr>
          <a:xfrm>
            <a:off x="1608583" y="455727"/>
            <a:ext cx="9146282" cy="584775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Website Deployment – </a:t>
            </a:r>
            <a:r>
              <a:rPr lang="en-CA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Heroku – </a:t>
            </a:r>
            <a:r>
              <a:rPr lang="en-CA" sz="3200" dirty="0">
                <a:solidFill>
                  <a:srgbClr val="005EA4"/>
                </a:solidFill>
                <a:latin typeface="Georgia Pro Light" panose="02040302050405020303" pitchFamily="18" charset="0"/>
                <a:cs typeface="Cascadia Code" panose="020B060902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g4exchangerate</a:t>
            </a:r>
            <a:endParaRPr lang="en-CA" sz="2000" dirty="0">
              <a:solidFill>
                <a:srgbClr val="005EA4"/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3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F340EB-A46B-4DAD-8697-A9204C16C546}"/>
              </a:ext>
            </a:extLst>
          </p:cNvPr>
          <p:cNvSpPr txBox="1"/>
          <p:nvPr/>
        </p:nvSpPr>
        <p:spPr>
          <a:xfrm>
            <a:off x="397568" y="226040"/>
            <a:ext cx="10992991" cy="523220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Fit – Gap Analysis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8EE5F-E9B7-4A6C-8BA4-E7361CF59209}"/>
              </a:ext>
            </a:extLst>
          </p:cNvPr>
          <p:cNvSpPr txBox="1"/>
          <p:nvPr/>
        </p:nvSpPr>
        <p:spPr>
          <a:xfrm>
            <a:off x="397568" y="1178540"/>
            <a:ext cx="10992991" cy="4401205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CA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More Data = Wider Purview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      Adding more data to analysis can also help gain a broader and more complete perspective on a     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      business problem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.</a:t>
            </a:r>
          </a:p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More visualizations could be created to analyze the changes in currency trend such as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stacked bar charts, scatter plots etc.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More Javascript chart libraries could be integrated for having much more variety and customizations in the visualizations.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For e.g., plotly.js, highcharts etc.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Adding interactive Filters for the User to analyze currency exchange trends according to their needs.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For e.g., Filter for Date Range, Currency Code etc.</a:t>
            </a:r>
          </a:p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CA" sz="2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28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A0461-AEAA-4C61-9877-0BEFC0726221}"/>
              </a:ext>
            </a:extLst>
          </p:cNvPr>
          <p:cNvSpPr txBox="1"/>
          <p:nvPr/>
        </p:nvSpPr>
        <p:spPr>
          <a:xfrm>
            <a:off x="397568" y="226040"/>
            <a:ext cx="10992991" cy="523220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Fit – Gap Analysis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E0481-50A9-429C-9621-BEF46A053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" t="1572"/>
          <a:stretch/>
        </p:blipFill>
        <p:spPr>
          <a:xfrm>
            <a:off x="1276350" y="1495424"/>
            <a:ext cx="9255435" cy="429577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33827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A545FC-FE51-4E67-B208-42EBF2F3EC64}"/>
              </a:ext>
            </a:extLst>
          </p:cNvPr>
          <p:cNvSpPr txBox="1"/>
          <p:nvPr/>
        </p:nvSpPr>
        <p:spPr>
          <a:xfrm>
            <a:off x="189359" y="465252"/>
            <a:ext cx="3782566" cy="646331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Bonus Questions</a:t>
            </a:r>
            <a:endParaRPr lang="en-CA" sz="2400" b="1" dirty="0">
              <a:solidFill>
                <a:srgbClr val="005EA4"/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6" name="Google Shape;340;p46">
            <a:extLst>
              <a:ext uri="{FF2B5EF4-FFF2-40B4-BE49-F238E27FC236}">
                <a16:creationId xmlns:a16="http://schemas.microsoft.com/office/drawing/2014/main" id="{A1F06E94-3E46-44DD-990C-71975CAE77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34" y="4349664"/>
            <a:ext cx="2314574" cy="22321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22631F-EEE5-4463-B329-B6C190C76001}"/>
              </a:ext>
            </a:extLst>
          </p:cNvPr>
          <p:cNvSpPr txBox="1"/>
          <p:nvPr/>
        </p:nvSpPr>
        <p:spPr>
          <a:xfrm>
            <a:off x="189359" y="2133673"/>
            <a:ext cx="694453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Georgia Pro Light" panose="02040302050405020303" pitchFamily="18" charset="0"/>
              </a:rPr>
              <a:t>Used MongoDB Realm to </a:t>
            </a:r>
            <a:r>
              <a:rPr lang="en-US" sz="2000" b="1" dirty="0">
                <a:latin typeface="Georgia Pro Light" panose="02040302050405020303" pitchFamily="18" charset="0"/>
              </a:rPr>
              <a:t>build an API that serves data </a:t>
            </a:r>
          </a:p>
          <a:p>
            <a:r>
              <a:rPr lang="en-US" sz="2000" b="1" dirty="0">
                <a:latin typeface="Georgia Pro Light" panose="02040302050405020303" pitchFamily="18" charset="0"/>
              </a:rPr>
              <a:t>from a live cloud database - MongoDB</a:t>
            </a:r>
          </a:p>
          <a:p>
            <a:endParaRPr lang="en-US" sz="2000" b="1" dirty="0">
              <a:latin typeface="Georgia Pro Light" panose="02040302050405020303" pitchFamily="18" charset="0"/>
            </a:endParaRPr>
          </a:p>
          <a:p>
            <a:endParaRPr lang="en-US" sz="2000" b="1" dirty="0">
              <a:latin typeface="Georgia Pro Light" panose="02040302050405020303" pitchFamily="18" charset="0"/>
            </a:endParaRPr>
          </a:p>
          <a:p>
            <a:r>
              <a:rPr lang="en-US" sz="2000" b="1" dirty="0">
                <a:latin typeface="Georgia Pro Light" panose="02040302050405020303" pitchFamily="18" charset="0"/>
              </a:rPr>
              <a:t>Used Postman to test the API using POST HTTP request with </a:t>
            </a:r>
          </a:p>
          <a:p>
            <a:r>
              <a:rPr lang="en-US" sz="2000" b="1" dirty="0">
                <a:latin typeface="Georgia Pro Light" panose="02040302050405020303" pitchFamily="18" charset="0"/>
              </a:rPr>
              <a:t>a secret key parameter to answer the questions</a:t>
            </a:r>
          </a:p>
          <a:p>
            <a:endParaRPr lang="en-CA" dirty="0"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09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B3D299-612B-4EDF-800C-6FCD32E0A5E6}"/>
              </a:ext>
            </a:extLst>
          </p:cNvPr>
          <p:cNvSpPr txBox="1"/>
          <p:nvPr/>
        </p:nvSpPr>
        <p:spPr>
          <a:xfrm>
            <a:off x="808484" y="398577"/>
            <a:ext cx="7735748" cy="584775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MongoDB Realm – </a:t>
            </a:r>
            <a:r>
              <a:rPr lang="en-CA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Application Dashboard</a:t>
            </a:r>
            <a:endParaRPr lang="en-CA" sz="2000" dirty="0">
              <a:solidFill>
                <a:srgbClr val="005EA4"/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6D850-3E52-403B-A670-8DF6A8426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1271446"/>
            <a:ext cx="10559845" cy="51879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41399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B3D299-612B-4EDF-800C-6FCD32E0A5E6}"/>
              </a:ext>
            </a:extLst>
          </p:cNvPr>
          <p:cNvSpPr txBox="1"/>
          <p:nvPr/>
        </p:nvSpPr>
        <p:spPr>
          <a:xfrm>
            <a:off x="808483" y="398577"/>
            <a:ext cx="10992991" cy="523220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MongoDB Realm – </a:t>
            </a:r>
            <a:r>
              <a:rPr lang="en-CA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exchangerateapi with 3 incoming webhooks</a:t>
            </a:r>
            <a:endParaRPr lang="en-CA" dirty="0">
              <a:solidFill>
                <a:srgbClr val="005EA4"/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6195A-0532-4AF1-A4AE-0524637CF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4" y="1123242"/>
            <a:ext cx="10992991" cy="5336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535686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C80E73-7E3E-43BF-9B67-189E079890A3}"/>
              </a:ext>
            </a:extLst>
          </p:cNvPr>
          <p:cNvSpPr txBox="1"/>
          <p:nvPr/>
        </p:nvSpPr>
        <p:spPr>
          <a:xfrm>
            <a:off x="588217" y="463034"/>
            <a:ext cx="6191250" cy="557075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en-CA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Project Summary</a:t>
            </a:r>
          </a:p>
          <a:p>
            <a:endParaRPr lang="en-CA" sz="2400" b="1" dirty="0">
              <a:solidFill>
                <a:schemeClr val="tx1">
                  <a:lumMod val="65000"/>
                  <a:lumOff val="35000"/>
                </a:schemeClr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Acquired data from a remote source – API for currency exchange rates.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Python was used for retrieving the data and storing it into a cloud based database – MongoDB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A pseudo-batch process was written in Python that runs every 24 hours to update the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Developed a web application using Flask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Used chart.js library in Javascript to display visualizations such as bar charts and line charts.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Conducted a Fit-Gap Analysis to find out what more could be done in the future.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Built an API using MongoDB Realm that serves data from MongoDB.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Tested our API using Postman</a:t>
            </a:r>
          </a:p>
        </p:txBody>
      </p:sp>
    </p:spTree>
    <p:extLst>
      <p:ext uri="{BB962C8B-B14F-4D97-AF65-F5344CB8AC3E}">
        <p14:creationId xmlns:p14="http://schemas.microsoft.com/office/powerpoint/2010/main" val="1784106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B3D299-612B-4EDF-800C-6FCD32E0A5E6}"/>
              </a:ext>
            </a:extLst>
          </p:cNvPr>
          <p:cNvSpPr txBox="1"/>
          <p:nvPr/>
        </p:nvSpPr>
        <p:spPr>
          <a:xfrm>
            <a:off x="353947" y="235485"/>
            <a:ext cx="10992991" cy="523220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Webhook 1 – get_all_items</a:t>
            </a:r>
            <a:endParaRPr lang="en-CA" dirty="0">
              <a:solidFill>
                <a:srgbClr val="005EA4"/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BA26A-2FAA-493E-B4B2-B65EF087BCE7}"/>
              </a:ext>
            </a:extLst>
          </p:cNvPr>
          <p:cNvSpPr txBox="1"/>
          <p:nvPr/>
        </p:nvSpPr>
        <p:spPr>
          <a:xfrm>
            <a:off x="353947" y="758705"/>
            <a:ext cx="11176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0070C0"/>
                </a:solidFill>
                <a:latin typeface="Georgia Pro Light" panose="02040302050405020303" pitchFamily="18" charset="0"/>
              </a:rPr>
              <a:t>https://us-east-1.aws.webhooks.mongodb-realm.com/api/client/v2.0/app/bdat1004_finalproject-dnttk/service/exchangerateapi/incoming_webhook/get_all_items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8C7A0-A21D-4D41-9C0E-03BF4FD8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82538"/>
            <a:ext cx="11440359" cy="52300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18972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B3D299-612B-4EDF-800C-6FCD32E0A5E6}"/>
              </a:ext>
            </a:extLst>
          </p:cNvPr>
          <p:cNvSpPr txBox="1"/>
          <p:nvPr/>
        </p:nvSpPr>
        <p:spPr>
          <a:xfrm>
            <a:off x="353947" y="235485"/>
            <a:ext cx="10992991" cy="523220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Webhook 2 – get_range_of_items</a:t>
            </a:r>
            <a:endParaRPr lang="en-CA" dirty="0">
              <a:solidFill>
                <a:srgbClr val="005EA4"/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69D6D-AC60-470E-9565-02F92EC3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120877"/>
            <a:ext cx="11257146" cy="52989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BBA26A-2FAA-493E-B4B2-B65EF087BCE7}"/>
              </a:ext>
            </a:extLst>
          </p:cNvPr>
          <p:cNvSpPr txBox="1"/>
          <p:nvPr/>
        </p:nvSpPr>
        <p:spPr>
          <a:xfrm>
            <a:off x="353947" y="758705"/>
            <a:ext cx="11448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0070C0"/>
                </a:solidFill>
                <a:latin typeface="Georgia Pro Light" panose="02040302050405020303" pitchFamily="18" charset="0"/>
              </a:rPr>
              <a:t>https://us-east-1.aws.webhooks.mongodb-realm.com/api/client/v2.0/app/bdat1004_finalproject-dnttk/service/exchangerateapi/incoming_webhook/get_range_of_items</a:t>
            </a:r>
          </a:p>
        </p:txBody>
      </p:sp>
    </p:spTree>
    <p:extLst>
      <p:ext uri="{BB962C8B-B14F-4D97-AF65-F5344CB8AC3E}">
        <p14:creationId xmlns:p14="http://schemas.microsoft.com/office/powerpoint/2010/main" val="3366988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B3D299-612B-4EDF-800C-6FCD32E0A5E6}"/>
              </a:ext>
            </a:extLst>
          </p:cNvPr>
          <p:cNvSpPr txBox="1"/>
          <p:nvPr/>
        </p:nvSpPr>
        <p:spPr>
          <a:xfrm>
            <a:off x="397568" y="226040"/>
            <a:ext cx="10992991" cy="523220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Webhook 3 – get_item_by_id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853A3-98BD-435B-8BD4-75F9146F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7" y="1163572"/>
            <a:ext cx="11400385" cy="5344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915344-2B74-454E-A7CF-A10ABB5E255E}"/>
              </a:ext>
            </a:extLst>
          </p:cNvPr>
          <p:cNvSpPr txBox="1"/>
          <p:nvPr/>
        </p:nvSpPr>
        <p:spPr>
          <a:xfrm>
            <a:off x="397568" y="755570"/>
            <a:ext cx="11176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0070C0"/>
                </a:solidFill>
                <a:latin typeface="Georgia Pro Light" panose="02040302050405020303" pitchFamily="18" charset="0"/>
              </a:rPr>
              <a:t>https://us-east-1.aws.webhooks.mongodb-realm.com/api/client/v2.0/app/bdat1004_finalproject-dnttk/service/exchangerateapi/incoming_webhook/get_item_by_id</a:t>
            </a:r>
          </a:p>
        </p:txBody>
      </p:sp>
    </p:spTree>
    <p:extLst>
      <p:ext uri="{BB962C8B-B14F-4D97-AF65-F5344CB8AC3E}">
        <p14:creationId xmlns:p14="http://schemas.microsoft.com/office/powerpoint/2010/main" val="98234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B3D299-612B-4EDF-800C-6FCD32E0A5E6}"/>
              </a:ext>
            </a:extLst>
          </p:cNvPr>
          <p:cNvSpPr txBox="1"/>
          <p:nvPr/>
        </p:nvSpPr>
        <p:spPr>
          <a:xfrm>
            <a:off x="397569" y="226040"/>
            <a:ext cx="10885742" cy="523220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Postman – POST request for testing the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5A8E2-819F-4D9B-9408-8EACC379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04" y="1072220"/>
            <a:ext cx="10992992" cy="5559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021561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33F2BC-055B-4724-AEFF-5015B3D85889}"/>
              </a:ext>
            </a:extLst>
          </p:cNvPr>
          <p:cNvSpPr txBox="1"/>
          <p:nvPr/>
        </p:nvSpPr>
        <p:spPr>
          <a:xfrm>
            <a:off x="1445319" y="2454890"/>
            <a:ext cx="3755331" cy="923330"/>
          </a:xfrm>
          <a:prstGeom prst="rect">
            <a:avLst/>
          </a:prstGeom>
          <a:noFill/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CA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208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96836-23A5-4BF0-9BEA-4C904B0D6C67}"/>
              </a:ext>
            </a:extLst>
          </p:cNvPr>
          <p:cNvSpPr txBox="1"/>
          <p:nvPr/>
        </p:nvSpPr>
        <p:spPr>
          <a:xfrm>
            <a:off x="4703199" y="224680"/>
            <a:ext cx="2785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Team Members</a:t>
            </a:r>
          </a:p>
        </p:txBody>
      </p:sp>
      <p:pic>
        <p:nvPicPr>
          <p:cNvPr id="3" name="Picture 2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B3B76B2B-C10D-4EB6-9DD9-BDC74961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9" y="730457"/>
            <a:ext cx="1891298" cy="1590061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C02610E-B01A-4AD0-917A-C476774A19CD}"/>
              </a:ext>
            </a:extLst>
          </p:cNvPr>
          <p:cNvSpPr txBox="1"/>
          <p:nvPr/>
        </p:nvSpPr>
        <p:spPr>
          <a:xfrm>
            <a:off x="2436671" y="882129"/>
            <a:ext cx="4624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Light" panose="02040302050405020303" pitchFamily="18" charset="0"/>
              </a:rPr>
              <a:t>Shubham Chawla – Developer</a:t>
            </a:r>
          </a:p>
          <a:p>
            <a:endParaRPr lang="en-CA" sz="1600" b="1" dirty="0">
              <a:solidFill>
                <a:schemeClr val="tx1">
                  <a:lumMod val="75000"/>
                  <a:lumOff val="25000"/>
                </a:schemeClr>
              </a:solidFill>
              <a:latin typeface="Georgia Pro Light" panose="02040302050405020303" pitchFamily="18" charset="0"/>
            </a:endParaRPr>
          </a:p>
          <a:p>
            <a:r>
              <a:rPr lang="en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Light" panose="02040302050405020303" pitchFamily="18" charset="0"/>
              </a:rPr>
              <a:t>Bachelors in Computer Science, with experience in data mining, analysis and visualization.</a:t>
            </a:r>
          </a:p>
          <a:p>
            <a:endParaRPr lang="en-CA" sz="1600" dirty="0">
              <a:latin typeface="Georgia Pro Light" panose="020403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4D534-837B-4DDE-B82B-8691712E2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97"/>
          <a:stretch/>
        </p:blipFill>
        <p:spPr>
          <a:xfrm>
            <a:off x="507667" y="2689935"/>
            <a:ext cx="1663147" cy="1591200"/>
          </a:xfrm>
          <a:prstGeom prst="rect">
            <a:avLst/>
          </a:prstGeom>
          <a:effectLst>
            <a:softEdge rad="241300"/>
          </a:effec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5C2777F-999E-4224-8994-7ADCE1EA7DC0}"/>
              </a:ext>
            </a:extLst>
          </p:cNvPr>
          <p:cNvSpPr txBox="1"/>
          <p:nvPr/>
        </p:nvSpPr>
        <p:spPr>
          <a:xfrm>
            <a:off x="2436671" y="2855365"/>
            <a:ext cx="4624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Light" panose="02040302050405020303" pitchFamily="18" charset="0"/>
              </a:rPr>
              <a:t>Bhavya Rastogi – Business Analyst/ Project Manager</a:t>
            </a:r>
          </a:p>
          <a:p>
            <a:endParaRPr lang="en-CA" sz="1600" b="1" dirty="0">
              <a:solidFill>
                <a:schemeClr val="tx1">
                  <a:lumMod val="75000"/>
                  <a:lumOff val="25000"/>
                </a:schemeClr>
              </a:solidFill>
              <a:latin typeface="Georgia Pro Light" panose="02040302050405020303" pitchFamily="18" charset="0"/>
            </a:endParaRPr>
          </a:p>
          <a:p>
            <a:r>
              <a:rPr lang="en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Light" panose="02040302050405020303" pitchFamily="18" charset="0"/>
              </a:rPr>
              <a:t>Bachelors in Mathematics with experience in data analysis and project management.</a:t>
            </a:r>
            <a:endParaRPr lang="en-CA" sz="1600" dirty="0">
              <a:latin typeface="Georgia Pro Light" panose="02040302050405020303" pitchFamily="18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2B427F9D-ADD1-46AA-AA66-F2AB3B585A68}"/>
              </a:ext>
            </a:extLst>
          </p:cNvPr>
          <p:cNvSpPr txBox="1"/>
          <p:nvPr/>
        </p:nvSpPr>
        <p:spPr>
          <a:xfrm>
            <a:off x="2436671" y="4786661"/>
            <a:ext cx="33732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Light" panose="02040302050405020303" pitchFamily="18" charset="0"/>
              </a:rPr>
              <a:t>Parbhjoyt Singh – Developer</a:t>
            </a:r>
          </a:p>
          <a:p>
            <a:endParaRPr lang="en-CA" sz="1600" b="1" dirty="0">
              <a:solidFill>
                <a:schemeClr val="tx1">
                  <a:lumMod val="75000"/>
                  <a:lumOff val="25000"/>
                </a:schemeClr>
              </a:solidFill>
              <a:latin typeface="Georgia Pro Light" panose="02040302050405020303" pitchFamily="18" charset="0"/>
            </a:endParaRPr>
          </a:p>
          <a:p>
            <a:r>
              <a:rPr lang="en-CA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eorgia Pro Light" panose="02040302050405020303" pitchFamily="18" charset="0"/>
              </a:rPr>
              <a:t>Bachelors in Computer Science, with experience as associate system engineer.</a:t>
            </a:r>
          </a:p>
        </p:txBody>
      </p:sp>
      <p:pic>
        <p:nvPicPr>
          <p:cNvPr id="8" name="Picture 7" descr="PARBHJOYT SINGH">
            <a:extLst>
              <a:ext uri="{FF2B5EF4-FFF2-40B4-BE49-F238E27FC236}">
                <a16:creationId xmlns:a16="http://schemas.microsoft.com/office/drawing/2014/main" id="{DE0E7C42-C7E1-4485-9FE5-18E4611CB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60" y="4682966"/>
            <a:ext cx="1645279" cy="1591200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253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1C390-6B09-45A4-9501-56713EB8C659}"/>
              </a:ext>
            </a:extLst>
          </p:cNvPr>
          <p:cNvSpPr txBox="1"/>
          <p:nvPr/>
        </p:nvSpPr>
        <p:spPr>
          <a:xfrm>
            <a:off x="400050" y="358259"/>
            <a:ext cx="85153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Project Topic</a:t>
            </a:r>
          </a:p>
          <a:p>
            <a:endParaRPr lang="en-CA" sz="2800" b="1" dirty="0">
              <a:solidFill>
                <a:schemeClr val="tx2">
                  <a:lumMod val="90000"/>
                  <a:lumOff val="10000"/>
                </a:schemeClr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  <a:p>
            <a:endParaRPr lang="en-CA" sz="2800" b="1" dirty="0">
              <a:solidFill>
                <a:schemeClr val="tx2">
                  <a:lumMod val="90000"/>
                  <a:lumOff val="10000"/>
                </a:schemeClr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782B4-211E-436D-88B0-1DD2C424AB64}"/>
              </a:ext>
            </a:extLst>
          </p:cNvPr>
          <p:cNvSpPr txBox="1"/>
          <p:nvPr/>
        </p:nvSpPr>
        <p:spPr>
          <a:xfrm>
            <a:off x="400050" y="1376561"/>
            <a:ext cx="827261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</a:rPr>
              <a:t>A client has asked you to build a proof of concept "Web" application to demonstrate your abilities as a team/company. They are prepared to contract your team for several years however, they have many other bids to review. </a:t>
            </a:r>
          </a:p>
          <a:p>
            <a:endParaRPr lang="en-US" sz="2000" dirty="0">
              <a:solidFill>
                <a:schemeClr val="tx2">
                  <a:lumMod val="90000"/>
                  <a:lumOff val="10000"/>
                </a:schemeClr>
              </a:solidFill>
              <a:latin typeface="Georgia Pro Light" panose="02040302050405020303" pitchFamily="18" charset="0"/>
            </a:endParaRPr>
          </a:p>
          <a:p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</a:rPr>
              <a:t>Our web application will convey our abilities as a team and explain why </a:t>
            </a:r>
          </a:p>
          <a:p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  <a:latin typeface="Georgia Pro Light" panose="02040302050405020303" pitchFamily="18" charset="0"/>
              </a:rPr>
              <a:t>we are right for this job.</a:t>
            </a:r>
            <a:endParaRPr lang="en-CA" sz="2000" dirty="0">
              <a:solidFill>
                <a:schemeClr val="tx2">
                  <a:lumMod val="90000"/>
                  <a:lumOff val="10000"/>
                </a:schemeClr>
              </a:solidFill>
              <a:latin typeface="Georgia Pro Light" panose="020403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205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5BA8A-1FF4-4AFA-BEDF-77CAAF497304}"/>
              </a:ext>
            </a:extLst>
          </p:cNvPr>
          <p:cNvSpPr txBox="1"/>
          <p:nvPr/>
        </p:nvSpPr>
        <p:spPr>
          <a:xfrm>
            <a:off x="525740" y="482489"/>
            <a:ext cx="85153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Data Source - </a:t>
            </a:r>
            <a:r>
              <a:rPr lang="en-CA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  <a:hlinkClick r:id="rId3"/>
              </a:rPr>
              <a:t>API</a:t>
            </a:r>
            <a:endParaRPr lang="en-CA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  <a:p>
            <a:endParaRPr lang="en-CA" sz="2400" b="1" dirty="0">
              <a:solidFill>
                <a:schemeClr val="bg1">
                  <a:lumMod val="95000"/>
                </a:schemeClr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  <a:p>
            <a:r>
              <a:rPr lang="en-CA" sz="24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Our data source is an API for exchange rates.</a:t>
            </a:r>
          </a:p>
          <a:p>
            <a:r>
              <a:rPr lang="en-CA" sz="24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The base currency was changed from </a:t>
            </a:r>
            <a:r>
              <a:rPr lang="en-CA" sz="2400" b="1" i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‘Euro’ </a:t>
            </a:r>
            <a:r>
              <a:rPr lang="en-CA" sz="24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to</a:t>
            </a:r>
            <a:r>
              <a:rPr lang="en-CA" sz="2400" b="1" i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 ‘USD’.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9ED59-7B1A-46E1-9FE0-011E612E8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55" y="2688017"/>
            <a:ext cx="4043975" cy="3825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86E71-674F-401F-8BAA-3787C6A5FC88}"/>
              </a:ext>
            </a:extLst>
          </p:cNvPr>
          <p:cNvSpPr txBox="1"/>
          <p:nvPr/>
        </p:nvSpPr>
        <p:spPr>
          <a:xfrm>
            <a:off x="6026150" y="4686577"/>
            <a:ext cx="30149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i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One of many</a:t>
            </a:r>
            <a:r>
              <a:rPr lang="en-CA" sz="1400" i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 </a:t>
            </a:r>
            <a:r>
              <a:rPr lang="en-CA" sz="2000" i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documents</a:t>
            </a:r>
            <a:endParaRPr lang="en-CA" sz="3600" i="1" dirty="0">
              <a:solidFill>
                <a:schemeClr val="bg1">
                  <a:lumMod val="95000"/>
                </a:schemeClr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  <a:p>
            <a:r>
              <a:rPr lang="en-CA" sz="2000" i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stored in MongoDB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3D4E72-1F62-47CE-A49C-F48FE0C1C064}"/>
              </a:ext>
            </a:extLst>
          </p:cNvPr>
          <p:cNvCxnSpPr/>
          <p:nvPr/>
        </p:nvCxnSpPr>
        <p:spPr>
          <a:xfrm flipH="1">
            <a:off x="4783415" y="4886632"/>
            <a:ext cx="1106108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3E0319-434E-4C64-9822-CA4F7B7679FA}"/>
              </a:ext>
            </a:extLst>
          </p:cNvPr>
          <p:cNvSpPr txBox="1"/>
          <p:nvPr/>
        </p:nvSpPr>
        <p:spPr>
          <a:xfrm>
            <a:off x="5009626" y="2853837"/>
            <a:ext cx="30149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We can see the API contains information about dates with changes in value of currencies.</a:t>
            </a:r>
          </a:p>
        </p:txBody>
      </p:sp>
    </p:spTree>
    <p:extLst>
      <p:ext uri="{BB962C8B-B14F-4D97-AF65-F5344CB8AC3E}">
        <p14:creationId xmlns:p14="http://schemas.microsoft.com/office/powerpoint/2010/main" val="1765435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FA5C6-CE77-406B-AF43-D8550C1D0A6A}"/>
              </a:ext>
            </a:extLst>
          </p:cNvPr>
          <p:cNvSpPr txBox="1"/>
          <p:nvPr/>
        </p:nvSpPr>
        <p:spPr>
          <a:xfrm>
            <a:off x="1031939" y="244878"/>
            <a:ext cx="8515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Project Scope</a:t>
            </a:r>
            <a:endParaRPr lang="en-CA" sz="2400" b="1" dirty="0">
              <a:solidFill>
                <a:schemeClr val="tx1">
                  <a:lumMod val="85000"/>
                  <a:lumOff val="15000"/>
                </a:schemeClr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2355D6-1F0F-42AC-B896-73A889EAA57F}"/>
              </a:ext>
            </a:extLst>
          </p:cNvPr>
          <p:cNvSpPr/>
          <p:nvPr/>
        </p:nvSpPr>
        <p:spPr>
          <a:xfrm>
            <a:off x="1093508" y="1150070"/>
            <a:ext cx="2281287" cy="499621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Georgia Pro Light" panose="02040302050405020303" pitchFamily="18" charset="0"/>
              </a:rPr>
              <a:t>Data 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C32B3-3970-4D69-BCF7-5F0A79A3EA74}"/>
              </a:ext>
            </a:extLst>
          </p:cNvPr>
          <p:cNvSpPr/>
          <p:nvPr/>
        </p:nvSpPr>
        <p:spPr>
          <a:xfrm>
            <a:off x="6096000" y="2888859"/>
            <a:ext cx="2281289" cy="497204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Georgia Pro Light" panose="02040302050405020303" pitchFamily="18" charset="0"/>
              </a:rPr>
              <a:t>Website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B383CA-A066-4542-B278-4E0587B673BB}"/>
              </a:ext>
            </a:extLst>
          </p:cNvPr>
          <p:cNvSpPr/>
          <p:nvPr/>
        </p:nvSpPr>
        <p:spPr>
          <a:xfrm>
            <a:off x="6096000" y="5002098"/>
            <a:ext cx="2281287" cy="499621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Georgia Pro Light" panose="02040302050405020303" pitchFamily="18" charset="0"/>
              </a:rPr>
              <a:t>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940EF8-4F1C-4BF7-89FE-43EAD01C495B}"/>
              </a:ext>
            </a:extLst>
          </p:cNvPr>
          <p:cNvSpPr/>
          <p:nvPr/>
        </p:nvSpPr>
        <p:spPr>
          <a:xfrm>
            <a:off x="1093508" y="2887651"/>
            <a:ext cx="2281287" cy="499621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Georgia Pro Light" panose="02040302050405020303" pitchFamily="18" charset="0"/>
              </a:rPr>
              <a:t>Mongo 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80BAF1-F430-423E-817B-552223CF9C81}"/>
              </a:ext>
            </a:extLst>
          </p:cNvPr>
          <p:cNvSpPr txBox="1"/>
          <p:nvPr/>
        </p:nvSpPr>
        <p:spPr>
          <a:xfrm>
            <a:off x="1031939" y="1738863"/>
            <a:ext cx="8515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>
                <a:solidFill>
                  <a:schemeClr val="bg2">
                    <a:lumMod val="2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Data was extracted from </a:t>
            </a:r>
            <a:r>
              <a:rPr lang="en-CA" sz="1400" b="1" dirty="0">
                <a:solidFill>
                  <a:srgbClr val="0070C0"/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https://api.exchangerate.host/fluctuation?start_date=&lt;value&gt;&amp;end_date=&lt;value&gt;&amp;base=USD</a:t>
            </a:r>
            <a:endParaRPr lang="en-CA" sz="1050" b="1" dirty="0">
              <a:solidFill>
                <a:srgbClr val="0070C0"/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5D7EC9-FB7B-48AF-A5EE-5A1574F5F8C4}"/>
              </a:ext>
            </a:extLst>
          </p:cNvPr>
          <p:cNvSpPr txBox="1"/>
          <p:nvPr/>
        </p:nvSpPr>
        <p:spPr>
          <a:xfrm>
            <a:off x="1031939" y="3545460"/>
            <a:ext cx="2358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Use Python to acquire data and store into MongoDB</a:t>
            </a:r>
            <a:endParaRPr lang="en-CA" sz="1050" b="1" dirty="0">
              <a:solidFill>
                <a:srgbClr val="0070C0"/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DDC159-EABB-414A-9F38-F6A0115FDA9B}"/>
              </a:ext>
            </a:extLst>
          </p:cNvPr>
          <p:cNvSpPr txBox="1"/>
          <p:nvPr/>
        </p:nvSpPr>
        <p:spPr>
          <a:xfrm>
            <a:off x="6096000" y="3545460"/>
            <a:ext cx="22812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Built a website using Flask Framework.</a:t>
            </a:r>
            <a:endParaRPr lang="en-CA" sz="1050" b="1" dirty="0">
              <a:solidFill>
                <a:srgbClr val="0070C0"/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2C546-062A-4FEA-8231-36EEC60DA20A}"/>
              </a:ext>
            </a:extLst>
          </p:cNvPr>
          <p:cNvSpPr txBox="1"/>
          <p:nvPr/>
        </p:nvSpPr>
        <p:spPr>
          <a:xfrm>
            <a:off x="6096000" y="5687873"/>
            <a:ext cx="22812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E2E5E8">
                    <a:lumMod val="25000"/>
                  </a:srgb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Created few line charts and a bar chart using Chart.js library and deployed it to Heroku. </a:t>
            </a:r>
            <a:endParaRPr kumimoji="0" lang="en-CA" sz="105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eorgia Pro Light" panose="02040302050405020303" pitchFamily="18" charset="0"/>
              <a:ea typeface="+mn-ea"/>
              <a:cs typeface="Cascadia Code" panose="020B0609020000020004" pitchFamily="49" charset="0"/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F7BEB9CA-EFB0-476A-8B8C-71D0E6A5ED88}"/>
              </a:ext>
            </a:extLst>
          </p:cNvPr>
          <p:cNvSpPr/>
          <p:nvPr/>
        </p:nvSpPr>
        <p:spPr>
          <a:xfrm>
            <a:off x="535785" y="1349274"/>
            <a:ext cx="480761" cy="150828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CDD2B0-5FBC-4822-BD0F-9CA3FD9992A7}"/>
              </a:ext>
            </a:extLst>
          </p:cNvPr>
          <p:cNvSpPr/>
          <p:nvPr/>
        </p:nvSpPr>
        <p:spPr>
          <a:xfrm>
            <a:off x="1093508" y="4964394"/>
            <a:ext cx="2281287" cy="499621"/>
          </a:xfrm>
          <a:prstGeom prst="rect">
            <a:avLst/>
          </a:prstGeom>
          <a:solidFill>
            <a:srgbClr val="00B0F0">
              <a:alpha val="5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Georgia Pro Light" panose="02040302050405020303" pitchFamily="18" charset="0"/>
              </a:rPr>
              <a:t>MongoDB Realm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C0E656-E4A5-4CE3-990E-EB16A62497DD}"/>
              </a:ext>
            </a:extLst>
          </p:cNvPr>
          <p:cNvSpPr/>
          <p:nvPr/>
        </p:nvSpPr>
        <p:spPr>
          <a:xfrm>
            <a:off x="3662020" y="3055443"/>
            <a:ext cx="2116611" cy="16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58561F4F-AEA9-4A16-B5EC-9DCB060720D9}"/>
              </a:ext>
            </a:extLst>
          </p:cNvPr>
          <p:cNvSpPr/>
          <p:nvPr/>
        </p:nvSpPr>
        <p:spPr>
          <a:xfrm>
            <a:off x="7124701" y="4284125"/>
            <a:ext cx="171646" cy="5801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C672C9AB-8F8B-468D-81B9-6EAA8739813D}"/>
              </a:ext>
            </a:extLst>
          </p:cNvPr>
          <p:cNvSpPr/>
          <p:nvPr/>
        </p:nvSpPr>
        <p:spPr>
          <a:xfrm>
            <a:off x="3662020" y="5134665"/>
            <a:ext cx="2116611" cy="1590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AA9315-FC43-4684-9CD9-6119D5CB9E97}"/>
              </a:ext>
            </a:extLst>
          </p:cNvPr>
          <p:cNvSpPr txBox="1"/>
          <p:nvPr/>
        </p:nvSpPr>
        <p:spPr>
          <a:xfrm>
            <a:off x="1016546" y="5664107"/>
            <a:ext cx="2358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2E5E8">
                    <a:lumMod val="25000"/>
                  </a:srgbClr>
                </a:solidFill>
                <a:effectLst/>
                <a:uLnTx/>
                <a:uFillTx/>
                <a:latin typeface="Georgia Pro Light" panose="02040302050405020303" pitchFamily="18" charset="0"/>
                <a:ea typeface="+mn-ea"/>
                <a:cs typeface="Cascadia Code" panose="020B0609020000020004" pitchFamily="49" charset="0"/>
              </a:rPr>
              <a:t>Built an API that serves data from the live cloud database</a:t>
            </a:r>
            <a:endParaRPr kumimoji="0" lang="en-CA" sz="105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Georgia Pro Light" panose="02040302050405020303" pitchFamily="18" charset="0"/>
              <a:ea typeface="+mn-ea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1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34A816-FF0A-412D-9AC4-1F509F42CE41}"/>
              </a:ext>
            </a:extLst>
          </p:cNvPr>
          <p:cNvSpPr txBox="1"/>
          <p:nvPr/>
        </p:nvSpPr>
        <p:spPr>
          <a:xfrm>
            <a:off x="5753100" y="424934"/>
            <a:ext cx="398145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Tools Used</a:t>
            </a:r>
          </a:p>
          <a:p>
            <a:endParaRPr lang="en-CA" sz="3600" b="1" dirty="0">
              <a:solidFill>
                <a:schemeClr val="bg1">
                  <a:lumMod val="95000"/>
                </a:schemeClr>
              </a:solidFill>
              <a:latin typeface="Georgia Pro Light" panose="02040302050405020303" pitchFamily="18" charset="0"/>
              <a:cs typeface="Cascadia Code" panose="020B060902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Flask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Pymongo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Chart.js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MongoDB Atlas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MongoDB Realm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Heroku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Visual Studio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800" b="1" dirty="0">
                <a:solidFill>
                  <a:schemeClr val="bg1">
                    <a:lumMod val="95000"/>
                  </a:schemeClr>
                </a:solidFill>
                <a:latin typeface="Georgia Pro Light" panose="02040302050405020303" pitchFamily="18" charset="0"/>
                <a:cs typeface="Cascadia Code" panose="020B0609020000020004" pitchFamily="49" charset="0"/>
              </a:rPr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264262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chemeClr val="accent1">
                <a:lumMod val="45000"/>
                <a:lumOff val="55000"/>
              </a:schemeClr>
            </a:gs>
            <a:gs pos="34000">
              <a:srgbClr val="00B05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F02567-1149-4C69-B56D-1B378CE1A658}"/>
              </a:ext>
            </a:extLst>
          </p:cNvPr>
          <p:cNvSpPr txBox="1"/>
          <p:nvPr/>
        </p:nvSpPr>
        <p:spPr>
          <a:xfrm>
            <a:off x="4474286" y="865024"/>
            <a:ext cx="52101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Database</a:t>
            </a:r>
            <a:r>
              <a:rPr lang="en-CA" sz="4000" b="1" dirty="0">
                <a:latin typeface="Georgia Pro Light" panose="02040302050405020303" pitchFamily="18" charset="0"/>
                <a:cs typeface="Cascadia Code" panose="020B0609020000020004" pitchFamily="49" charset="0"/>
              </a:rPr>
              <a:t> – </a:t>
            </a:r>
            <a:r>
              <a:rPr lang="en-CA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Mongo</a:t>
            </a:r>
            <a:r>
              <a:rPr lang="en-CA" sz="4000" b="1" dirty="0">
                <a:latin typeface="Georgia Pro Light" panose="02040302050405020303" pitchFamily="18" charset="0"/>
                <a:cs typeface="Cascadia Code" panose="020B0609020000020004" pitchFamily="49" charset="0"/>
              </a:rPr>
              <a:t> </a:t>
            </a:r>
            <a:r>
              <a:rPr lang="en-CA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Light" panose="02040302050405020303" pitchFamily="18" charset="0"/>
                <a:cs typeface="Cascadia Code" panose="020B0609020000020004" pitchFamily="49" charset="0"/>
              </a:rPr>
              <a:t>DB</a:t>
            </a:r>
            <a:endParaRPr lang="en-CA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Pro Light" panose="02040302050405020303" pitchFamily="18" charset="0"/>
              <a:cs typeface="Cascadia Code" panose="020B0609020000020004" pitchFamily="49" charset="0"/>
            </a:endParaRPr>
          </a:p>
        </p:txBody>
      </p:sp>
      <p:pic>
        <p:nvPicPr>
          <p:cNvPr id="1030" name="Picture 6" descr="10+ Best MongoDB Tutorials for Beginners [2021] - Learn MongoDB Online |  Quick Code">
            <a:extLst>
              <a:ext uri="{FF2B5EF4-FFF2-40B4-BE49-F238E27FC236}">
                <a16:creationId xmlns:a16="http://schemas.microsoft.com/office/drawing/2014/main" id="{2F6BB754-27BF-466F-B44B-3A73F265C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05" y="347186"/>
            <a:ext cx="3035095" cy="1636571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32584-09A0-4153-A687-ABE58184AEA6}"/>
              </a:ext>
            </a:extLst>
          </p:cNvPr>
          <p:cNvSpPr txBox="1"/>
          <p:nvPr/>
        </p:nvSpPr>
        <p:spPr>
          <a:xfrm>
            <a:off x="2528084" y="2759342"/>
            <a:ext cx="6705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Created a database –</a:t>
            </a:r>
            <a:r>
              <a:rPr lang="en-CA" sz="2400" b="1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CA" sz="2400" b="1" i="1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Final_Project</a:t>
            </a:r>
            <a:r>
              <a:rPr lang="en-CA" sz="2400" i="1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’ </a:t>
            </a:r>
          </a:p>
          <a:p>
            <a:r>
              <a:rPr lang="en-CA" sz="24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with a collection  </a:t>
            </a:r>
            <a:r>
              <a:rPr lang="en-CA" sz="2400" i="1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–</a:t>
            </a:r>
            <a:r>
              <a:rPr lang="en-CA" sz="24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CA" sz="2400" b="1" i="1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Rates</a:t>
            </a:r>
            <a:r>
              <a:rPr lang="en-CA" sz="2400" dirty="0">
                <a:solidFill>
                  <a:schemeClr val="tx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'</a:t>
            </a:r>
            <a:endParaRPr lang="en-CA" sz="2400" i="1" dirty="0">
              <a:solidFill>
                <a:schemeClr val="tx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CA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999A8B-DAAF-4E30-A55A-767C534D6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272" y="4356622"/>
            <a:ext cx="9693480" cy="16613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003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itchat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5E8"/>
      </a:lt2>
      <a:accent1>
        <a:srgbClr val="E98A3E"/>
      </a:accent1>
      <a:accent2>
        <a:srgbClr val="B2A13B"/>
      </a:accent2>
      <a:accent3>
        <a:srgbClr val="92AD4E"/>
      </a:accent3>
      <a:accent4>
        <a:srgbClr val="5FB738"/>
      </a:accent4>
      <a:accent5>
        <a:srgbClr val="2EBA3D"/>
      </a:accent5>
      <a:accent6>
        <a:srgbClr val="32B778"/>
      </a:accent6>
      <a:hlink>
        <a:srgbClr val="5C85A7"/>
      </a:hlink>
      <a:folHlink>
        <a:srgbClr val="7F7F7F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4504</TotalTime>
  <Words>950</Words>
  <Application>Microsoft Office PowerPoint</Application>
  <PresentationFormat>Widescreen</PresentationFormat>
  <Paragraphs>128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Cascadia Code</vt:lpstr>
      <vt:lpstr>Comic Sans MS</vt:lpstr>
      <vt:lpstr>Georgia Pro Light</vt:lpstr>
      <vt:lpstr>The Hand</vt:lpstr>
      <vt:lpstr>The Serif Hand</vt:lpstr>
      <vt:lpstr>Wingdings</vt:lpstr>
      <vt:lpstr>ChitchatVTI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Chawla</dc:creator>
  <cp:lastModifiedBy>shubham Chawla</cp:lastModifiedBy>
  <cp:revision>94</cp:revision>
  <dcterms:created xsi:type="dcterms:W3CDTF">2022-04-09T23:09:56Z</dcterms:created>
  <dcterms:modified xsi:type="dcterms:W3CDTF">2022-04-15T16:28:08Z</dcterms:modified>
</cp:coreProperties>
</file>